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9"/>
  </p:notesMasterIdLst>
  <p:sldIdLst>
    <p:sldId id="256" r:id="rId2"/>
    <p:sldId id="257" r:id="rId3"/>
    <p:sldId id="258" r:id="rId4"/>
    <p:sldId id="259" r:id="rId5"/>
    <p:sldId id="271" r:id="rId6"/>
    <p:sldId id="270" r:id="rId7"/>
    <p:sldId id="260" r:id="rId8"/>
    <p:sldId id="278" r:id="rId9"/>
    <p:sldId id="261" r:id="rId10"/>
    <p:sldId id="279" r:id="rId11"/>
    <p:sldId id="280" r:id="rId12"/>
    <p:sldId id="281" r:id="rId13"/>
    <p:sldId id="282" r:id="rId14"/>
    <p:sldId id="283" r:id="rId15"/>
    <p:sldId id="285" r:id="rId16"/>
    <p:sldId id="286" r:id="rId17"/>
    <p:sldId id="289" r:id="rId18"/>
    <p:sldId id="287" r:id="rId19"/>
    <p:sldId id="288" r:id="rId20"/>
    <p:sldId id="262" r:id="rId21"/>
    <p:sldId id="273" r:id="rId22"/>
    <p:sldId id="274" r:id="rId23"/>
    <p:sldId id="267" r:id="rId24"/>
    <p:sldId id="277" r:id="rId25"/>
    <p:sldId id="291" r:id="rId26"/>
    <p:sldId id="290" r:id="rId27"/>
    <p:sldId id="269" r:id="rId28"/>
  </p:sldIdLst>
  <p:sldSz cx="18288000" cy="10287000"/>
  <p:notesSz cx="6858000" cy="9144000"/>
  <p:embeddedFontLst>
    <p:embeddedFont>
      <p:font typeface="Roboto Slab" pitchFamily="2" charset="0"/>
      <p:regular r:id="rId30"/>
      <p:bold r:id="rId31"/>
    </p:embeddedFont>
    <p:embeddedFont>
      <p:font typeface="Canva Sans Bold" panose="020B0604020202020204" charset="0"/>
      <p:regular r:id="rId32"/>
    </p:embeddedFont>
    <p:embeddedFont>
      <p:font typeface="Canva Sans" panose="020B0604020202020204" charset="0"/>
      <p:regular r:id="rId33"/>
    </p:embeddedFont>
    <p:embeddedFont>
      <p:font typeface="Calibri (MS)" panose="020B0604020202020204" charset="0"/>
      <p:regular r:id="rId34"/>
    </p:embeddedFont>
    <p:embeddedFont>
      <p:font typeface="Public Sans Bold" panose="020B0604020202020204" charset="0"/>
      <p:regular r:id="rId35"/>
    </p:embeddedFont>
    <p:embeddedFont>
      <p:font typeface="Calibri" panose="020F050202020403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6" autoAdjust="0"/>
    <p:restoredTop sz="95501" autoAdjust="0"/>
  </p:normalViewPr>
  <p:slideViewPr>
    <p:cSldViewPr>
      <p:cViewPr varScale="1">
        <p:scale>
          <a:sx n="60" d="100"/>
          <a:sy n="60" d="100"/>
        </p:scale>
        <p:origin x="1428"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E3B62-A082-4FBB-9EC0-5E13130E2D5F}" type="datetimeFigureOut">
              <a:rPr lang="en-US" smtClean="0"/>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A3420C-9659-44F9-AD01-D2D8572E1325}" type="slidenum">
              <a:rPr lang="en-US" smtClean="0"/>
              <a:t>‹#›</a:t>
            </a:fld>
            <a:endParaRPr lang="en-US"/>
          </a:p>
        </p:txBody>
      </p:sp>
    </p:spTree>
    <p:extLst>
      <p:ext uri="{BB962C8B-B14F-4D97-AF65-F5344CB8AC3E}">
        <p14:creationId xmlns:p14="http://schemas.microsoft.com/office/powerpoint/2010/main" val="380399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A3420C-9659-44F9-AD01-D2D8572E1325}" type="slidenum">
              <a:rPr lang="en-US" smtClean="0"/>
              <a:t>1</a:t>
            </a:fld>
            <a:endParaRPr lang="en-US"/>
          </a:p>
        </p:txBody>
      </p:sp>
    </p:spTree>
    <p:extLst>
      <p:ext uri="{BB962C8B-B14F-4D97-AF65-F5344CB8AC3E}">
        <p14:creationId xmlns:p14="http://schemas.microsoft.com/office/powerpoint/2010/main" val="562915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A3420C-9659-44F9-AD01-D2D8572E1325}" type="slidenum">
              <a:rPr lang="en-US" smtClean="0"/>
              <a:t>5</a:t>
            </a:fld>
            <a:endParaRPr lang="en-US"/>
          </a:p>
        </p:txBody>
      </p:sp>
    </p:spTree>
    <p:extLst>
      <p:ext uri="{BB962C8B-B14F-4D97-AF65-F5344CB8AC3E}">
        <p14:creationId xmlns:p14="http://schemas.microsoft.com/office/powerpoint/2010/main" val="387060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F25DF62-402E-4AFE-A97D-D7BD724AC836}" type="datetime1">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46D104-318C-4DEE-AE6D-655F8F9D0400}" type="datetime1">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C7383C-E288-41F6-AD3B-6B6AE55ED5AA}" type="datetime1">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2BB0E8-FA00-4A12-BC30-2D5E21FF6823}" type="datetime1">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B18348-6447-41D2-A7C9-DFC8220D06E7}" type="datetime1">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695FEB-908A-40E5-9F5A-B7A953980AF5}" type="datetime1">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EC600C-EB01-4854-AD73-76E698B26762}" type="datetime1">
              <a:rPr lang="en-US" smtClean="0"/>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A34D16-48D7-4AC9-8490-7DDE70F870C3}" type="datetime1">
              <a:rPr lang="en-US" smtClean="0"/>
              <a:t>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BA0C8C-D165-4E69-BB22-3ABEA2B4FF08}" type="datetime1">
              <a:rPr lang="en-US" smtClean="0"/>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E7A59B-DC80-4D0A-8128-69EE7F6C4075}" type="datetime1">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01E162-8869-4B3C-97FB-150C2D56486F}" type="datetime1">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583E68-801B-4050-A744-3B83C3E6B7ED}" type="datetime1">
              <a:rPr lang="en-US" smtClean="0"/>
              <a:t>6/7/2024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svg"/><Relationship Id="rId4" Type="http://schemas.openxmlformats.org/officeDocument/2006/relationships/image" Target="../media/image4.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jasmine.github.io/" TargetMode="Externa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6.sv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7"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7"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3.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0.sv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55482" y="1968402"/>
            <a:ext cx="5274974" cy="5239808"/>
          </a:xfrm>
          <a:custGeom>
            <a:avLst/>
            <a:gdLst/>
            <a:ahLst/>
            <a:cxnLst/>
            <a:rect l="l" t="t" r="r" b="b"/>
            <a:pathLst>
              <a:path w="5274974" h="5239808">
                <a:moveTo>
                  <a:pt x="0" y="0"/>
                </a:moveTo>
                <a:lnTo>
                  <a:pt x="5274974" y="0"/>
                </a:lnTo>
                <a:lnTo>
                  <a:pt x="5274974" y="5239808"/>
                </a:lnTo>
                <a:lnTo>
                  <a:pt x="0" y="5239808"/>
                </a:lnTo>
                <a:lnTo>
                  <a:pt x="0" y="0"/>
                </a:lnTo>
                <a:close/>
              </a:path>
            </a:pathLst>
          </a:custGeom>
          <a:blipFill>
            <a:blip r:embed="rId3"/>
            <a:stretch>
              <a:fillRect/>
            </a:stretch>
          </a:blipFill>
        </p:spPr>
      </p:sp>
      <p:sp>
        <p:nvSpPr>
          <p:cNvPr id="3" name="TextBox 3"/>
          <p:cNvSpPr txBox="1"/>
          <p:nvPr/>
        </p:nvSpPr>
        <p:spPr>
          <a:xfrm>
            <a:off x="1028700" y="2273202"/>
            <a:ext cx="9374095" cy="4431983"/>
          </a:xfrm>
          <a:prstGeom prst="rect">
            <a:avLst/>
          </a:prstGeom>
        </p:spPr>
        <p:txBody>
          <a:bodyPr lIns="0" tIns="0" rIns="0" bIns="0" rtlCol="0" anchor="t">
            <a:spAutoFit/>
          </a:bodyPr>
          <a:lstStyle/>
          <a:p>
            <a:pPr algn="l"/>
            <a:r>
              <a:rPr lang="en-US" sz="9600" b="1" dirty="0">
                <a:solidFill>
                  <a:srgbClr val="8A4182"/>
                </a:solidFill>
                <a:latin typeface="Roboto Slab" pitchFamily="2" charset="0"/>
                <a:ea typeface="Roboto Slab" pitchFamily="2" charset="0"/>
              </a:rPr>
              <a:t>JASMINE</a:t>
            </a:r>
          </a:p>
          <a:p>
            <a:pPr algn="l"/>
            <a:r>
              <a:rPr lang="en-US" sz="9600" b="1" dirty="0">
                <a:solidFill>
                  <a:srgbClr val="8A4182"/>
                </a:solidFill>
                <a:latin typeface="Roboto Slab" pitchFamily="2" charset="0"/>
                <a:ea typeface="Roboto Slab" pitchFamily="2" charset="0"/>
              </a:rPr>
              <a:t>TESTING</a:t>
            </a:r>
          </a:p>
          <a:p>
            <a:pPr algn="l"/>
            <a:r>
              <a:rPr lang="en-US" sz="9600" b="1" dirty="0">
                <a:solidFill>
                  <a:srgbClr val="8A4182"/>
                </a:solidFill>
                <a:latin typeface="Roboto Slab" pitchFamily="2" charset="0"/>
                <a:ea typeface="Roboto Slab" pitchFamily="2" charset="0"/>
              </a:rPr>
              <a:t>FRAMEWORK</a:t>
            </a:r>
          </a:p>
        </p:txBody>
      </p:sp>
      <p:sp>
        <p:nvSpPr>
          <p:cNvPr id="4" name="Freeform 4"/>
          <p:cNvSpPr/>
          <p:nvPr/>
        </p:nvSpPr>
        <p:spPr>
          <a:xfrm>
            <a:off x="-1262374" y="7855561"/>
            <a:ext cx="4054948" cy="4114800"/>
          </a:xfrm>
          <a:custGeom>
            <a:avLst/>
            <a:gdLst/>
            <a:ahLst/>
            <a:cxnLst/>
            <a:rect l="l" t="t" r="r" b="b"/>
            <a:pathLst>
              <a:path w="4054948" h="4114800">
                <a:moveTo>
                  <a:pt x="0" y="0"/>
                </a:moveTo>
                <a:lnTo>
                  <a:pt x="4054948" y="0"/>
                </a:lnTo>
                <a:lnTo>
                  <a:pt x="4054948"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16260526" y="-2057400"/>
            <a:ext cx="4054948" cy="4114800"/>
          </a:xfrm>
          <a:custGeom>
            <a:avLst/>
            <a:gdLst/>
            <a:ahLst/>
            <a:cxnLst/>
            <a:rect l="l" t="t" r="r" b="b"/>
            <a:pathLst>
              <a:path w="4054948" h="4114800">
                <a:moveTo>
                  <a:pt x="0" y="0"/>
                </a:moveTo>
                <a:lnTo>
                  <a:pt x="4054948" y="0"/>
                </a:lnTo>
                <a:lnTo>
                  <a:pt x="4054948"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rot="2132313">
            <a:off x="14916004" y="8229600"/>
            <a:ext cx="4535351" cy="4114800"/>
          </a:xfrm>
          <a:custGeom>
            <a:avLst/>
            <a:gdLst/>
            <a:ahLst/>
            <a:cxnLst/>
            <a:rect l="l" t="t" r="r" b="b"/>
            <a:pathLst>
              <a:path w="4535351" h="4114800">
                <a:moveTo>
                  <a:pt x="0" y="0"/>
                </a:moveTo>
                <a:lnTo>
                  <a:pt x="4535350" y="0"/>
                </a:lnTo>
                <a:lnTo>
                  <a:pt x="4535350"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TextBox 7"/>
          <p:cNvSpPr txBox="1"/>
          <p:nvPr/>
        </p:nvSpPr>
        <p:spPr>
          <a:xfrm>
            <a:off x="1028700" y="6669423"/>
            <a:ext cx="4653580" cy="527901"/>
          </a:xfrm>
          <a:prstGeom prst="rect">
            <a:avLst/>
          </a:prstGeom>
        </p:spPr>
        <p:txBody>
          <a:bodyPr lIns="0" tIns="0" rIns="0" bIns="0" rtlCol="0" anchor="t">
            <a:spAutoFit/>
          </a:bodyPr>
          <a:lstStyle/>
          <a:p>
            <a:pPr>
              <a:lnSpc>
                <a:spcPts val="4759"/>
              </a:lnSpc>
            </a:pPr>
            <a:r>
              <a:rPr lang="en-US" sz="2000" dirty="0">
                <a:solidFill>
                  <a:schemeClr val="accent4">
                    <a:lumMod val="50000"/>
                  </a:schemeClr>
                </a:solidFill>
                <a:latin typeface="Canva Sans Bold"/>
              </a:rPr>
              <a:t>Unit Testing Using JavaScript</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219200" y="2095500"/>
            <a:ext cx="11883865" cy="769441"/>
          </a:xfrm>
          <a:prstGeom prst="rect">
            <a:avLst/>
          </a:prstGeom>
        </p:spPr>
        <p:txBody>
          <a:bodyPr lIns="0" tIns="0" rIns="0" bIns="0" rtlCol="0" anchor="t">
            <a:spAutoFit/>
          </a:bodyPr>
          <a:lstStyle/>
          <a:p>
            <a:pPr>
              <a:lnSpc>
                <a:spcPts val="6048"/>
              </a:lnSpc>
            </a:pPr>
            <a:r>
              <a:rPr lang="en-US" sz="4000" b="1" dirty="0">
                <a:solidFill>
                  <a:srgbClr val="8A4182"/>
                </a:solidFill>
              </a:rPr>
              <a:t>WHEN/WHY OPT IT?</a:t>
            </a:r>
          </a:p>
        </p:txBody>
      </p:sp>
      <p:sp>
        <p:nvSpPr>
          <p:cNvPr id="7" name="TextBox 7"/>
          <p:cNvSpPr txBox="1"/>
          <p:nvPr/>
        </p:nvSpPr>
        <p:spPr>
          <a:xfrm>
            <a:off x="1219200" y="3162300"/>
            <a:ext cx="15773400" cy="4385816"/>
          </a:xfrm>
          <a:prstGeom prst="rect">
            <a:avLst/>
          </a:prstGeom>
        </p:spPr>
        <p:txBody>
          <a:bodyPr wrap="square" lIns="0" tIns="0" rIns="0" bIns="0" rtlCol="0" anchor="t">
            <a:spAutoFit/>
          </a:bodyPr>
          <a:lstStyle/>
          <a:p>
            <a:pPr marL="748666" lvl="1" indent="-457200" algn="just">
              <a:lnSpc>
                <a:spcPts val="3780"/>
              </a:lnSpc>
              <a:buFont typeface="Wingdings" panose="05000000000000000000" pitchFamily="2" charset="2"/>
              <a:buChar char="Ø"/>
            </a:pPr>
            <a:r>
              <a:rPr lang="en-US" sz="2800" dirty="0">
                <a:solidFill>
                  <a:srgbClr val="000000"/>
                </a:solidFill>
              </a:rPr>
              <a:t>Easy to implement, install, and understand.</a:t>
            </a:r>
          </a:p>
          <a:p>
            <a:pPr marL="748666" lvl="1" indent="-457200" algn="just">
              <a:lnSpc>
                <a:spcPts val="3780"/>
              </a:lnSpc>
              <a:buFont typeface="Wingdings" panose="05000000000000000000" pitchFamily="2" charset="2"/>
              <a:buChar char="Ø"/>
            </a:pPr>
            <a:r>
              <a:rPr lang="en-US" sz="2800" dirty="0">
                <a:solidFill>
                  <a:srgbClr val="000000"/>
                </a:solidFill>
              </a:rPr>
              <a:t>Provides good documentation.</a:t>
            </a:r>
          </a:p>
          <a:p>
            <a:pPr marL="748666" lvl="1" indent="-457200" algn="just">
              <a:lnSpc>
                <a:spcPts val="3780"/>
              </a:lnSpc>
              <a:buFont typeface="Wingdings" panose="05000000000000000000" pitchFamily="2" charset="2"/>
              <a:buChar char="Ø"/>
            </a:pPr>
            <a:r>
              <a:rPr lang="en-US" sz="2800" dirty="0">
                <a:solidFill>
                  <a:srgbClr val="FF0000"/>
                </a:solidFill>
              </a:rPr>
              <a:t>Angular officially supports the jasmine which is the main reason to use it.</a:t>
            </a:r>
          </a:p>
          <a:p>
            <a:pPr marL="748666" lvl="1" indent="-457200" algn="just">
              <a:lnSpc>
                <a:spcPts val="3780"/>
              </a:lnSpc>
              <a:buFont typeface="Wingdings" panose="05000000000000000000" pitchFamily="2" charset="2"/>
              <a:buChar char="Ø"/>
            </a:pPr>
            <a:r>
              <a:rPr lang="en-US" sz="2800" dirty="0"/>
              <a:t>Jasmine is suitable for testing JavaScript code in a browser or Node.js environment, providing a clean syntax for behavior-driven development. However, it might not be the best choice for projects requiring extensive integration testing or when working with legacy codebases that lack modular design, where tools like Selenium or Cypress might be more suitable for end-to-end testing due to their capabilities for interacting with web pages and simulating user behavior.</a:t>
            </a:r>
          </a:p>
          <a:p>
            <a:pPr algn="just">
              <a:lnSpc>
                <a:spcPts val="3780"/>
              </a:lnSpc>
            </a:pPr>
            <a:endParaRPr lang="en-US" sz="2700" dirty="0">
              <a:solidFill>
                <a:srgbClr val="000000"/>
              </a:solidFill>
              <a:latin typeface="Canva San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sp>
        <p:nvSpPr>
          <p:cNvPr id="8" name="Footer Placeholder 7"/>
          <p:cNvSpPr>
            <a:spLocks noGrp="1"/>
          </p:cNvSpPr>
          <p:nvPr>
            <p:ph type="ftr" sz="quarter" idx="11"/>
          </p:nvPr>
        </p:nvSpPr>
        <p:spPr>
          <a:xfrm>
            <a:off x="7391400" y="9550400"/>
            <a:ext cx="2895600" cy="365125"/>
          </a:xfrm>
        </p:spPr>
        <p:txBody>
          <a:bodyPr/>
          <a:lstStyle/>
          <a:p>
            <a:r>
              <a:rPr lang="en-US" sz="2400" b="1" dirty="0">
                <a:solidFill>
                  <a:schemeClr val="tx1"/>
                </a:solidFill>
              </a:rPr>
              <a:t>9</a:t>
            </a:r>
          </a:p>
        </p:txBody>
      </p:sp>
    </p:spTree>
    <p:extLst>
      <p:ext uri="{BB962C8B-B14F-4D97-AF65-F5344CB8AC3E}">
        <p14:creationId xmlns:p14="http://schemas.microsoft.com/office/powerpoint/2010/main" val="22495720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86427"/>
            <a:ext cx="13986148" cy="857479"/>
          </a:xfrm>
          <a:prstGeom prst="rect">
            <a:avLst/>
          </a:prstGeom>
        </p:spPr>
        <p:txBody>
          <a:bodyPr lIns="0" tIns="0" rIns="0" bIns="0" rtlCol="0" anchor="t">
            <a:spAutoFit/>
          </a:bodyPr>
          <a:lstStyle/>
          <a:p>
            <a:pPr>
              <a:lnSpc>
                <a:spcPts val="7584"/>
              </a:lnSpc>
            </a:pPr>
            <a:r>
              <a:rPr lang="en-US" sz="4000" b="1" dirty="0">
                <a:solidFill>
                  <a:srgbClr val="8A4182"/>
                </a:solidFill>
                <a:latin typeface="Roboto Slab" pitchFamily="2" charset="0"/>
                <a:ea typeface="Roboto Slab" pitchFamily="2" charset="0"/>
              </a:rPr>
              <a:t>MAIN FEATURES AND CONCEPTS </a:t>
            </a:r>
          </a:p>
        </p:txBody>
      </p:sp>
      <p:sp>
        <p:nvSpPr>
          <p:cNvPr id="4" name="TextBox 4"/>
          <p:cNvSpPr txBox="1"/>
          <p:nvPr/>
        </p:nvSpPr>
        <p:spPr>
          <a:xfrm>
            <a:off x="1028700" y="1743906"/>
            <a:ext cx="16482195" cy="2628925"/>
          </a:xfrm>
          <a:prstGeom prst="rect">
            <a:avLst/>
          </a:prstGeom>
        </p:spPr>
        <p:txBody>
          <a:bodyPr lIns="0" tIns="0" rIns="0" bIns="0" rtlCol="0" anchor="t">
            <a:spAutoFit/>
          </a:bodyPr>
          <a:lstStyle/>
          <a:p>
            <a:pPr algn="just">
              <a:lnSpc>
                <a:spcPts val="4060"/>
              </a:lnSpc>
            </a:pPr>
            <a:r>
              <a:rPr lang="en-US" sz="2800" dirty="0">
                <a:solidFill>
                  <a:srgbClr val="000000"/>
                </a:solidFill>
              </a:rPr>
              <a:t>Here, are some basic concepts that you need to understand in order to create successful test cases in the Jasmine framework.</a:t>
            </a:r>
          </a:p>
          <a:p>
            <a:pPr marL="514350" indent="-514350" algn="just">
              <a:lnSpc>
                <a:spcPts val="4060"/>
              </a:lnSpc>
              <a:buFont typeface="+mj-lt"/>
              <a:buAutoNum type="arabicPeriod"/>
            </a:pPr>
            <a:r>
              <a:rPr lang="en-US" sz="2800" dirty="0">
                <a:solidFill>
                  <a:srgbClr val="000000"/>
                </a:solidFill>
              </a:rPr>
              <a:t>There will be a folder named “</a:t>
            </a:r>
            <a:r>
              <a:rPr lang="en-US" sz="2800" dirty="0">
                <a:solidFill>
                  <a:srgbClr val="FF0000"/>
                </a:solidFill>
              </a:rPr>
              <a:t>Support</a:t>
            </a:r>
            <a:r>
              <a:rPr lang="en-US" sz="2800" dirty="0">
                <a:solidFill>
                  <a:srgbClr val="000000"/>
                </a:solidFill>
              </a:rPr>
              <a:t>” Inside the support folder there is a file named “</a:t>
            </a:r>
            <a:r>
              <a:rPr lang="en-US" sz="2800" dirty="0">
                <a:solidFill>
                  <a:srgbClr val="FF0000"/>
                </a:solidFill>
              </a:rPr>
              <a:t>Jasmine-</a:t>
            </a:r>
            <a:r>
              <a:rPr lang="en-US" sz="2800" dirty="0" err="1">
                <a:solidFill>
                  <a:srgbClr val="FF0000"/>
                </a:solidFill>
              </a:rPr>
              <a:t>Browser.Json</a:t>
            </a:r>
            <a:r>
              <a:rPr lang="en-US" sz="2800" dirty="0">
                <a:solidFill>
                  <a:srgbClr val="000000"/>
                </a:solidFill>
              </a:rPr>
              <a:t>” that contains various directories of files. Additionally, a browser directory is provided, which defaults to Firefox, but you can change it to your preferred browser.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3041761"/>
            <a:ext cx="12858750" cy="6677025"/>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7" name="Footer Placeholder 7"/>
          <p:cNvSpPr>
            <a:spLocks noGrp="1"/>
          </p:cNvSpPr>
          <p:nvPr>
            <p:ph type="ftr" sz="quarter" idx="11"/>
          </p:nvPr>
        </p:nvSpPr>
        <p:spPr>
          <a:xfrm>
            <a:off x="6573838" y="9718675"/>
            <a:ext cx="2895600" cy="365125"/>
          </a:xfrm>
        </p:spPr>
        <p:txBody>
          <a:bodyPr/>
          <a:lstStyle/>
          <a:p>
            <a:r>
              <a:rPr lang="en-US" sz="2400" b="1" dirty="0" smtClean="0">
                <a:solidFill>
                  <a:schemeClr val="tx1"/>
                </a:solidFill>
              </a:rPr>
              <a:t>10</a:t>
            </a:r>
            <a:endParaRPr lang="en-US" sz="2400" b="1" dirty="0">
              <a:solidFill>
                <a:schemeClr val="tx1"/>
              </a:solidFill>
            </a:endParaRPr>
          </a:p>
        </p:txBody>
      </p:sp>
    </p:spTree>
    <p:extLst>
      <p:ext uri="{BB962C8B-B14F-4D97-AF65-F5344CB8AC3E}">
        <p14:creationId xmlns:p14="http://schemas.microsoft.com/office/powerpoint/2010/main" val="356666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86427"/>
            <a:ext cx="13986148" cy="857479"/>
          </a:xfrm>
          <a:prstGeom prst="rect">
            <a:avLst/>
          </a:prstGeom>
        </p:spPr>
        <p:txBody>
          <a:bodyPr lIns="0" tIns="0" rIns="0" bIns="0" rtlCol="0" anchor="t">
            <a:spAutoFit/>
          </a:bodyPr>
          <a:lstStyle/>
          <a:p>
            <a:pPr>
              <a:lnSpc>
                <a:spcPts val="7584"/>
              </a:lnSpc>
            </a:pPr>
            <a:r>
              <a:rPr lang="en-US" sz="4000" b="1" dirty="0">
                <a:solidFill>
                  <a:srgbClr val="8A4182"/>
                </a:solidFill>
                <a:latin typeface="Roboto Slab" pitchFamily="2" charset="0"/>
                <a:ea typeface="Roboto Slab" pitchFamily="2" charset="0"/>
              </a:rPr>
              <a:t>MAIN FEATURES AND CONCEPTS </a:t>
            </a:r>
          </a:p>
        </p:txBody>
      </p:sp>
      <p:sp>
        <p:nvSpPr>
          <p:cNvPr id="4" name="TextBox 4"/>
          <p:cNvSpPr txBox="1"/>
          <p:nvPr/>
        </p:nvSpPr>
        <p:spPr>
          <a:xfrm>
            <a:off x="1028700" y="1743906"/>
            <a:ext cx="16482195" cy="2103140"/>
          </a:xfrm>
          <a:prstGeom prst="rect">
            <a:avLst/>
          </a:prstGeom>
        </p:spPr>
        <p:txBody>
          <a:bodyPr lIns="0" tIns="0" rIns="0" bIns="0" rtlCol="0" anchor="t">
            <a:spAutoFit/>
          </a:bodyPr>
          <a:lstStyle/>
          <a:p>
            <a:pPr algn="just">
              <a:lnSpc>
                <a:spcPts val="4060"/>
              </a:lnSpc>
            </a:pPr>
            <a:r>
              <a:rPr lang="en-US" sz="2800" dirty="0">
                <a:solidFill>
                  <a:srgbClr val="000000"/>
                </a:solidFill>
              </a:rPr>
              <a:t>2. “</a:t>
            </a:r>
            <a:r>
              <a:rPr lang="en-US" sz="2800" dirty="0">
                <a:solidFill>
                  <a:srgbClr val="FF0000"/>
                </a:solidFill>
              </a:rPr>
              <a:t>Spec Folder</a:t>
            </a:r>
            <a:r>
              <a:rPr lang="en-US" sz="2800" dirty="0">
                <a:solidFill>
                  <a:srgbClr val="000000"/>
                </a:solidFill>
              </a:rPr>
              <a:t>” contains the specs files where test cases will be generated. There can be multiple  Specs files.</a:t>
            </a:r>
          </a:p>
          <a:p>
            <a:pPr algn="just">
              <a:lnSpc>
                <a:spcPts val="4060"/>
              </a:lnSpc>
            </a:pPr>
            <a:r>
              <a:rPr lang="en-US" sz="2800" dirty="0">
                <a:solidFill>
                  <a:srgbClr val="000000"/>
                </a:solidFill>
              </a:rPr>
              <a:t>3. There is a “</a:t>
            </a:r>
            <a:r>
              <a:rPr lang="en-US" sz="2800" dirty="0" err="1">
                <a:solidFill>
                  <a:srgbClr val="FF0000"/>
                </a:solidFill>
              </a:rPr>
              <a:t>Src</a:t>
            </a:r>
            <a:r>
              <a:rPr lang="en-US" sz="2800" dirty="0">
                <a:solidFill>
                  <a:srgbClr val="FF0000"/>
                </a:solidFill>
              </a:rPr>
              <a:t> Folder</a:t>
            </a:r>
            <a:r>
              <a:rPr lang="en-US" sz="2800" dirty="0">
                <a:solidFill>
                  <a:srgbClr val="000000"/>
                </a:solidFill>
              </a:rPr>
              <a:t>” in which test functions will be created and there can be multiple </a:t>
            </a:r>
            <a:r>
              <a:rPr lang="en-US" sz="2800" dirty="0" err="1">
                <a:solidFill>
                  <a:srgbClr val="000000"/>
                </a:solidFill>
              </a:rPr>
              <a:t>src</a:t>
            </a:r>
            <a:r>
              <a:rPr lang="en-US" sz="2800" dirty="0">
                <a:solidFill>
                  <a:srgbClr val="000000"/>
                </a:solidFill>
              </a:rPr>
              <a:t> files.</a:t>
            </a:r>
          </a:p>
          <a:p>
            <a:pPr algn="just">
              <a:lnSpc>
                <a:spcPts val="4060"/>
              </a:lnSpc>
            </a:pPr>
            <a:r>
              <a:rPr lang="en-US" sz="2800" dirty="0">
                <a:solidFill>
                  <a:srgbClr val="000000"/>
                </a:solidFill>
              </a:rPr>
              <a:t>4. “</a:t>
            </a:r>
            <a:r>
              <a:rPr lang="en-US" sz="2800" dirty="0">
                <a:solidFill>
                  <a:srgbClr val="FF0000"/>
                </a:solidFill>
              </a:rPr>
              <a:t>Seed value</a:t>
            </a:r>
            <a:r>
              <a:rPr lang="en-US" sz="2800" dirty="0">
                <a:solidFill>
                  <a:srgbClr val="000000"/>
                </a:solidFill>
              </a:rPr>
              <a:t>” just controls the order in which tests will be executed. It is basically similar to token generated during </a:t>
            </a:r>
            <a:r>
              <a:rPr lang="en-US" sz="2800" dirty="0" err="1">
                <a:solidFill>
                  <a:srgbClr val="000000"/>
                </a:solidFill>
              </a:rPr>
              <a:t>testcases</a:t>
            </a:r>
            <a:r>
              <a:rPr lang="en-US" sz="2800" dirty="0">
                <a:solidFill>
                  <a:srgbClr val="000000"/>
                </a:solidFill>
              </a:rPr>
              <a:t>.</a:t>
            </a:r>
          </a:p>
        </p:txBody>
      </p:sp>
      <p:pic>
        <p:nvPicPr>
          <p:cNvPr id="6" name="Picture 5"/>
          <p:cNvPicPr>
            <a:picLocks noChangeAspect="1"/>
          </p:cNvPicPr>
          <p:nvPr/>
        </p:nvPicPr>
        <p:blipFill>
          <a:blip r:embed="rId2"/>
          <a:stretch>
            <a:fillRect/>
          </a:stretch>
        </p:blipFill>
        <p:spPr>
          <a:xfrm>
            <a:off x="2430680" y="3883417"/>
            <a:ext cx="13678233" cy="548697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555" y="3712005"/>
            <a:ext cx="13688565" cy="558626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3712005"/>
            <a:ext cx="12630150" cy="1742622"/>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
        <p:nvSpPr>
          <p:cNvPr id="9" name="Footer Placeholder 7"/>
          <p:cNvSpPr>
            <a:spLocks noGrp="1"/>
          </p:cNvSpPr>
          <p:nvPr>
            <p:ph type="ftr" sz="quarter" idx="11"/>
          </p:nvPr>
        </p:nvSpPr>
        <p:spPr>
          <a:xfrm>
            <a:off x="7239000" y="9566275"/>
            <a:ext cx="2895600" cy="365125"/>
          </a:xfrm>
        </p:spPr>
        <p:txBody>
          <a:bodyPr/>
          <a:lstStyle/>
          <a:p>
            <a:r>
              <a:rPr lang="en-US" sz="2400" b="1" dirty="0" smtClean="0">
                <a:solidFill>
                  <a:schemeClr val="tx1"/>
                </a:solidFill>
              </a:rPr>
              <a:t>11</a:t>
            </a:r>
            <a:endParaRPr lang="en-US" sz="2400" b="1" dirty="0">
              <a:solidFill>
                <a:schemeClr val="tx1"/>
              </a:solidFill>
            </a:endParaRPr>
          </a:p>
        </p:txBody>
      </p:sp>
    </p:spTree>
    <p:extLst>
      <p:ext uri="{BB962C8B-B14F-4D97-AF65-F5344CB8AC3E}">
        <p14:creationId xmlns:p14="http://schemas.microsoft.com/office/powerpoint/2010/main" val="136525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1000"/>
                                        <p:tgtEl>
                                          <p:spTgt spid="4">
                                            <p:txEl>
                                              <p:pRg st="2" end="2"/>
                                            </p:txEl>
                                          </p:spTgt>
                                        </p:tgtEl>
                                      </p:cBhvr>
                                    </p:animEffect>
                                    <p:anim calcmode="lin" valueType="num">
                                      <p:cBhvr>
                                        <p:cTn id="3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86427"/>
            <a:ext cx="13986148" cy="857479"/>
          </a:xfrm>
          <a:prstGeom prst="rect">
            <a:avLst/>
          </a:prstGeom>
        </p:spPr>
        <p:txBody>
          <a:bodyPr lIns="0" tIns="0" rIns="0" bIns="0" rtlCol="0" anchor="t">
            <a:spAutoFit/>
          </a:bodyPr>
          <a:lstStyle/>
          <a:p>
            <a:pPr>
              <a:lnSpc>
                <a:spcPts val="7584"/>
              </a:lnSpc>
            </a:pPr>
            <a:r>
              <a:rPr lang="en-US" sz="4000" b="1" dirty="0">
                <a:solidFill>
                  <a:srgbClr val="8A4182"/>
                </a:solidFill>
                <a:latin typeface="Roboto Slab" pitchFamily="2" charset="0"/>
                <a:ea typeface="Roboto Slab" pitchFamily="2" charset="0"/>
              </a:rPr>
              <a:t>MAIN FEATURES AND CONCEPTS </a:t>
            </a:r>
          </a:p>
        </p:txBody>
      </p:sp>
      <p:sp>
        <p:nvSpPr>
          <p:cNvPr id="4" name="TextBox 4"/>
          <p:cNvSpPr txBox="1"/>
          <p:nvPr/>
        </p:nvSpPr>
        <p:spPr>
          <a:xfrm>
            <a:off x="1028700" y="1743906"/>
            <a:ext cx="16482195" cy="3154710"/>
          </a:xfrm>
          <a:prstGeom prst="rect">
            <a:avLst/>
          </a:prstGeom>
        </p:spPr>
        <p:txBody>
          <a:bodyPr lIns="0" tIns="0" rIns="0" bIns="0" rtlCol="0" anchor="t">
            <a:spAutoFit/>
          </a:bodyPr>
          <a:lstStyle/>
          <a:p>
            <a:pPr algn="just">
              <a:lnSpc>
                <a:spcPts val="4060"/>
              </a:lnSpc>
            </a:pPr>
            <a:r>
              <a:rPr lang="en-US" sz="2800" dirty="0">
                <a:solidFill>
                  <a:srgbClr val="000000"/>
                </a:solidFill>
              </a:rPr>
              <a:t>5. The function with the "</a:t>
            </a:r>
            <a:r>
              <a:rPr lang="en-US" sz="2800" dirty="0">
                <a:solidFill>
                  <a:srgbClr val="FF0000"/>
                </a:solidFill>
              </a:rPr>
              <a:t>describe</a:t>
            </a:r>
            <a:r>
              <a:rPr lang="en-US" sz="2800" dirty="0">
                <a:solidFill>
                  <a:srgbClr val="000000"/>
                </a:solidFill>
              </a:rPr>
              <a:t>" keyword is used to define a test suite, within which multiple test cases can be written.</a:t>
            </a:r>
          </a:p>
          <a:p>
            <a:pPr algn="just">
              <a:lnSpc>
                <a:spcPts val="4060"/>
              </a:lnSpc>
            </a:pPr>
            <a:r>
              <a:rPr lang="en-US" sz="2800" dirty="0">
                <a:solidFill>
                  <a:srgbClr val="000000"/>
                </a:solidFill>
              </a:rPr>
              <a:t>6. “</a:t>
            </a:r>
            <a:r>
              <a:rPr lang="en-US" sz="2800" dirty="0">
                <a:solidFill>
                  <a:srgbClr val="FF0000"/>
                </a:solidFill>
              </a:rPr>
              <a:t>It</a:t>
            </a:r>
            <a:r>
              <a:rPr lang="en-US" sz="2800" dirty="0">
                <a:solidFill>
                  <a:srgbClr val="000000"/>
                </a:solidFill>
              </a:rPr>
              <a:t>” defines individual test cases.</a:t>
            </a:r>
          </a:p>
          <a:p>
            <a:pPr algn="just">
              <a:lnSpc>
                <a:spcPts val="4060"/>
              </a:lnSpc>
            </a:pPr>
            <a:r>
              <a:rPr lang="en-US" sz="2800" dirty="0">
                <a:solidFill>
                  <a:srgbClr val="000000"/>
                </a:solidFill>
              </a:rPr>
              <a:t>7. “</a:t>
            </a:r>
            <a:r>
              <a:rPr lang="en-US" sz="2800" dirty="0">
                <a:solidFill>
                  <a:srgbClr val="FF0000"/>
                </a:solidFill>
              </a:rPr>
              <a:t>expect</a:t>
            </a:r>
            <a:r>
              <a:rPr lang="en-US" sz="2800" dirty="0">
                <a:solidFill>
                  <a:srgbClr val="000000"/>
                </a:solidFill>
              </a:rPr>
              <a:t>” and matchers like “</a:t>
            </a:r>
            <a:r>
              <a:rPr lang="en-US" sz="2800" dirty="0" err="1">
                <a:solidFill>
                  <a:srgbClr val="FF0000"/>
                </a:solidFill>
              </a:rPr>
              <a:t>toBe</a:t>
            </a:r>
            <a:r>
              <a:rPr lang="en-US" sz="2800" dirty="0">
                <a:solidFill>
                  <a:srgbClr val="000000"/>
                </a:solidFill>
              </a:rPr>
              <a:t>” and “</a:t>
            </a:r>
            <a:r>
              <a:rPr lang="en-US" sz="2800" dirty="0" err="1">
                <a:solidFill>
                  <a:srgbClr val="FF0000"/>
                </a:solidFill>
              </a:rPr>
              <a:t>toContain</a:t>
            </a:r>
            <a:r>
              <a:rPr lang="en-US" sz="2800" dirty="0">
                <a:solidFill>
                  <a:srgbClr val="000000"/>
                </a:solidFill>
              </a:rPr>
              <a:t>” are used to assert the expected outcomes. </a:t>
            </a:r>
            <a:r>
              <a:rPr lang="en-US" sz="2800" dirty="0" smtClean="0">
                <a:solidFill>
                  <a:srgbClr val="000000"/>
                </a:solidFill>
              </a:rPr>
              <a:t>The </a:t>
            </a:r>
            <a:r>
              <a:rPr lang="en-US" sz="2800" dirty="0">
                <a:solidFill>
                  <a:srgbClr val="000000"/>
                </a:solidFill>
              </a:rPr>
              <a:t>following slide will discuss some of the common matchers that we frequently use</a:t>
            </a:r>
            <a:r>
              <a:rPr lang="en-US" sz="2800" dirty="0" smtClean="0">
                <a:solidFill>
                  <a:srgbClr val="000000"/>
                </a:solidFill>
              </a:rPr>
              <a:t>.</a:t>
            </a:r>
            <a:endParaRPr lang="en-US" sz="2800" dirty="0">
              <a:solidFill>
                <a:srgbClr val="000000"/>
              </a:solidFill>
            </a:endParaRPr>
          </a:p>
          <a:p>
            <a:pPr algn="just">
              <a:lnSpc>
                <a:spcPts val="4060"/>
              </a:lnSpc>
            </a:pPr>
            <a:endParaRPr lang="en-US" sz="2800" dirty="0">
              <a:solidFill>
                <a:srgbClr val="0000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4305300"/>
            <a:ext cx="14517018" cy="3505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495" y="4305300"/>
            <a:ext cx="14084027" cy="34006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070" y="4424476"/>
            <a:ext cx="13096875" cy="316230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13</a:t>
            </a:fld>
            <a:endParaRPr lang="en-US"/>
          </a:p>
        </p:txBody>
      </p:sp>
      <p:sp>
        <p:nvSpPr>
          <p:cNvPr id="9" name="Footer Placeholder 7"/>
          <p:cNvSpPr>
            <a:spLocks noGrp="1"/>
          </p:cNvSpPr>
          <p:nvPr>
            <p:ph type="ftr" sz="quarter" idx="11"/>
          </p:nvPr>
        </p:nvSpPr>
        <p:spPr>
          <a:xfrm>
            <a:off x="7239000" y="9332913"/>
            <a:ext cx="2895600" cy="365125"/>
          </a:xfrm>
        </p:spPr>
        <p:txBody>
          <a:bodyPr/>
          <a:lstStyle/>
          <a:p>
            <a:r>
              <a:rPr lang="en-US" sz="2400" b="1" dirty="0" smtClean="0">
                <a:solidFill>
                  <a:schemeClr val="tx1"/>
                </a:solidFill>
              </a:rPr>
              <a:t>12</a:t>
            </a:r>
            <a:endParaRPr lang="en-US" sz="2400" b="1" dirty="0">
              <a:solidFill>
                <a:schemeClr val="tx1"/>
              </a:solidFill>
            </a:endParaRPr>
          </a:p>
        </p:txBody>
      </p:sp>
    </p:spTree>
    <p:extLst>
      <p:ext uri="{BB962C8B-B14F-4D97-AF65-F5344CB8AC3E}">
        <p14:creationId xmlns:p14="http://schemas.microsoft.com/office/powerpoint/2010/main" val="139921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1000"/>
                                        <p:tgtEl>
                                          <p:spTgt spid="4">
                                            <p:txEl>
                                              <p:pRg st="2" end="2"/>
                                            </p:txEl>
                                          </p:spTgt>
                                        </p:tgtEl>
                                      </p:cBhvr>
                                    </p:animEffect>
                                    <p:anim calcmode="lin" valueType="num">
                                      <p:cBhvr>
                                        <p:cTn id="3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p:cNvSpPr>
            <a:spLocks noGrp="1"/>
          </p:cNvSpPr>
          <p:nvPr>
            <p:ph type="ftr" sz="quarter" idx="11"/>
          </p:nvPr>
        </p:nvSpPr>
        <p:spPr>
          <a:xfrm>
            <a:off x="6248400" y="9685338"/>
            <a:ext cx="2895600" cy="365125"/>
          </a:xfrm>
        </p:spPr>
        <p:txBody>
          <a:bodyPr/>
          <a:lstStyle/>
          <a:p>
            <a:r>
              <a:rPr lang="en-US" sz="2400" b="1" dirty="0" smtClean="0">
                <a:solidFill>
                  <a:schemeClr val="tx1"/>
                </a:solidFill>
              </a:rPr>
              <a:t>13</a:t>
            </a:r>
            <a:endParaRPr lang="en-US" sz="2400" b="1" dirty="0">
              <a:solidFill>
                <a:schemeClr val="tx1"/>
              </a:solidFill>
            </a:endParaRPr>
          </a:p>
        </p:txBody>
      </p:sp>
      <p:sp>
        <p:nvSpPr>
          <p:cNvPr id="3" name="TextBox 2">
            <a:extLst>
              <a:ext uri="{FF2B5EF4-FFF2-40B4-BE49-F238E27FC236}">
                <a16:creationId xmlns="" xmlns:a16="http://schemas.microsoft.com/office/drawing/2014/main" id="{2628BEC7-E611-7384-47CD-7CCF8D89B2F7}"/>
              </a:ext>
            </a:extLst>
          </p:cNvPr>
          <p:cNvSpPr txBox="1"/>
          <p:nvPr/>
        </p:nvSpPr>
        <p:spPr>
          <a:xfrm>
            <a:off x="1281617" y="758163"/>
            <a:ext cx="14401800" cy="949812"/>
          </a:xfrm>
          <a:prstGeom prst="rect">
            <a:avLst/>
          </a:prstGeom>
          <a:noFill/>
        </p:spPr>
        <p:txBody>
          <a:bodyPr wrap="square">
            <a:spAutoFit/>
          </a:bodyPr>
          <a:lstStyle/>
          <a:p>
            <a:pPr>
              <a:lnSpc>
                <a:spcPts val="7584"/>
              </a:lnSpc>
            </a:pPr>
            <a:r>
              <a:rPr lang="en-US" sz="4000" b="1" dirty="0">
                <a:solidFill>
                  <a:srgbClr val="8A4182"/>
                </a:solidFill>
                <a:latin typeface="Roboto Slab" pitchFamily="2" charset="0"/>
                <a:ea typeface="Roboto Slab" pitchFamily="2" charset="0"/>
              </a:rPr>
              <a:t>COMMON </a:t>
            </a:r>
            <a:r>
              <a:rPr lang="en-US" sz="4000" b="1" dirty="0" smtClean="0">
                <a:solidFill>
                  <a:srgbClr val="8A4182"/>
                </a:solidFill>
                <a:latin typeface="Roboto Slab" pitchFamily="2" charset="0"/>
                <a:ea typeface="Roboto Slab" pitchFamily="2" charset="0"/>
              </a:rPr>
              <a:t>MATCHERS</a:t>
            </a:r>
            <a:endParaRPr lang="en-US" sz="4000" b="1" dirty="0">
              <a:solidFill>
                <a:srgbClr val="8A4182"/>
              </a:solidFill>
              <a:latin typeface="Roboto Slab" pitchFamily="2" charset="0"/>
              <a:ea typeface="Roboto Slab" pitchFamily="2" charset="0"/>
            </a:endParaRPr>
          </a:p>
        </p:txBody>
      </p:sp>
      <p:sp>
        <p:nvSpPr>
          <p:cNvPr id="5" name="TextBox 4">
            <a:extLst>
              <a:ext uri="{FF2B5EF4-FFF2-40B4-BE49-F238E27FC236}">
                <a16:creationId xmlns="" xmlns:a16="http://schemas.microsoft.com/office/drawing/2014/main" id="{32A691B1-D3ED-77AF-15EE-7FE8F744C1FC}"/>
              </a:ext>
            </a:extLst>
          </p:cNvPr>
          <p:cNvSpPr txBox="1"/>
          <p:nvPr/>
        </p:nvSpPr>
        <p:spPr>
          <a:xfrm>
            <a:off x="1281617" y="1828929"/>
            <a:ext cx="17526000" cy="1669688"/>
          </a:xfrm>
          <a:prstGeom prst="rect">
            <a:avLst/>
          </a:prstGeom>
          <a:noFill/>
        </p:spPr>
        <p:txBody>
          <a:bodyPr wrap="square">
            <a:spAutoFit/>
          </a:bodyPr>
          <a:lstStyle/>
          <a:p>
            <a:pPr algn="just">
              <a:lnSpc>
                <a:spcPts val="4060"/>
              </a:lnSpc>
            </a:pPr>
            <a:r>
              <a:rPr lang="en-US" sz="2800" dirty="0">
                <a:solidFill>
                  <a:srgbClr val="000000"/>
                </a:solidFill>
              </a:rPr>
              <a:t>Matchers are functions that are chained onto </a:t>
            </a:r>
            <a:r>
              <a:rPr lang="en-US" sz="2800" dirty="0">
                <a:solidFill>
                  <a:srgbClr val="FF0000"/>
                </a:solidFill>
              </a:rPr>
              <a:t>‘expect</a:t>
            </a:r>
            <a:r>
              <a:rPr lang="en-US" sz="2800" dirty="0">
                <a:solidFill>
                  <a:srgbClr val="000000"/>
                </a:solidFill>
              </a:rPr>
              <a:t>’ calls to specify what you expect your code to do.</a:t>
            </a:r>
          </a:p>
          <a:p>
            <a:pPr algn="just">
              <a:lnSpc>
                <a:spcPts val="4060"/>
              </a:lnSpc>
            </a:pPr>
            <a:r>
              <a:rPr lang="en-US" sz="2800" dirty="0">
                <a:solidFill>
                  <a:srgbClr val="000000"/>
                </a:solidFill>
              </a:rPr>
              <a:t>Compare the actual result of your code with an expected </a:t>
            </a:r>
            <a:r>
              <a:rPr lang="en-US" sz="2800" dirty="0" smtClean="0">
                <a:solidFill>
                  <a:srgbClr val="000000"/>
                </a:solidFill>
              </a:rPr>
              <a:t>result.</a:t>
            </a:r>
            <a:endParaRPr lang="en-US" sz="2800" dirty="0">
              <a:solidFill>
                <a:srgbClr val="000000"/>
              </a:solidFill>
            </a:endParaRPr>
          </a:p>
          <a:p>
            <a:pPr algn="just">
              <a:lnSpc>
                <a:spcPts val="4060"/>
              </a:lnSpc>
            </a:pPr>
            <a:r>
              <a:rPr lang="en-US" sz="2800" b="1" dirty="0">
                <a:solidFill>
                  <a:srgbClr val="000000"/>
                </a:solidFill>
              </a:rPr>
              <a:t>Common matcher</a:t>
            </a:r>
            <a:endParaRPr lang="en-US" sz="2800" dirty="0">
              <a:solidFill>
                <a:srgbClr val="000000"/>
              </a:solidFill>
            </a:endParaRPr>
          </a:p>
        </p:txBody>
      </p:sp>
      <p:sp>
        <p:nvSpPr>
          <p:cNvPr id="6" name="TextBox 5">
            <a:extLst>
              <a:ext uri="{FF2B5EF4-FFF2-40B4-BE49-F238E27FC236}">
                <a16:creationId xmlns="" xmlns:a16="http://schemas.microsoft.com/office/drawing/2014/main" id="{499271A4-F2B3-4E43-4727-2EC1091DDE96}"/>
              </a:ext>
            </a:extLst>
          </p:cNvPr>
          <p:cNvSpPr txBox="1"/>
          <p:nvPr/>
        </p:nvSpPr>
        <p:spPr>
          <a:xfrm>
            <a:off x="1281617" y="3329338"/>
            <a:ext cx="17526000" cy="2721258"/>
          </a:xfrm>
          <a:prstGeom prst="rect">
            <a:avLst/>
          </a:prstGeom>
          <a:noFill/>
        </p:spPr>
        <p:txBody>
          <a:bodyPr wrap="square">
            <a:spAutoFit/>
          </a:bodyPr>
          <a:lstStyle/>
          <a:p>
            <a:pPr marL="457200" indent="-457200" algn="just">
              <a:lnSpc>
                <a:spcPts val="4060"/>
              </a:lnSpc>
              <a:buFont typeface="Wingdings" panose="05000000000000000000" pitchFamily="2" charset="2"/>
              <a:buChar char="Ø"/>
            </a:pPr>
            <a:r>
              <a:rPr lang="en-US" sz="2800" dirty="0" err="1">
                <a:solidFill>
                  <a:srgbClr val="FF0000"/>
                </a:solidFill>
              </a:rPr>
              <a:t>toBe</a:t>
            </a:r>
            <a:r>
              <a:rPr lang="en-US" sz="2800" dirty="0">
                <a:solidFill>
                  <a:srgbClr val="000000"/>
                </a:solidFill>
              </a:rPr>
              <a:t>: Checks if two values are the same using equal</a:t>
            </a:r>
          </a:p>
          <a:p>
            <a:pPr marL="457200" indent="-457200" algn="just">
              <a:lnSpc>
                <a:spcPts val="4060"/>
              </a:lnSpc>
              <a:buFont typeface="Wingdings" panose="05000000000000000000" pitchFamily="2" charset="2"/>
              <a:buChar char="Ø"/>
            </a:pPr>
            <a:r>
              <a:rPr lang="en-US" sz="2800" dirty="0" err="1">
                <a:solidFill>
                  <a:srgbClr val="FF0000"/>
                </a:solidFill>
              </a:rPr>
              <a:t>toEqual</a:t>
            </a:r>
            <a:r>
              <a:rPr lang="en-US" sz="2800" dirty="0">
                <a:solidFill>
                  <a:srgbClr val="FF0000"/>
                </a:solidFill>
              </a:rPr>
              <a:t>: </a:t>
            </a:r>
            <a:r>
              <a:rPr lang="en-US" sz="2800" dirty="0"/>
              <a:t>Checks if two objects are equivalent</a:t>
            </a:r>
          </a:p>
          <a:p>
            <a:pPr marL="457200" indent="-457200" algn="just">
              <a:lnSpc>
                <a:spcPts val="4060"/>
              </a:lnSpc>
              <a:buFont typeface="Wingdings" panose="05000000000000000000" pitchFamily="2" charset="2"/>
              <a:buChar char="Ø"/>
            </a:pPr>
            <a:r>
              <a:rPr lang="en-US" sz="2800" dirty="0" err="1">
                <a:solidFill>
                  <a:srgbClr val="FF0000"/>
                </a:solidFill>
              </a:rPr>
              <a:t>toMatch</a:t>
            </a:r>
            <a:r>
              <a:rPr lang="en-US" sz="2800" dirty="0">
                <a:solidFill>
                  <a:srgbClr val="FF0000"/>
                </a:solidFill>
              </a:rPr>
              <a:t>: </a:t>
            </a:r>
            <a:r>
              <a:rPr lang="en-US" sz="2800" dirty="0"/>
              <a:t>Checks if a string matches a regular expression.</a:t>
            </a:r>
          </a:p>
          <a:p>
            <a:pPr marL="457200" indent="-457200" algn="just">
              <a:lnSpc>
                <a:spcPts val="4060"/>
              </a:lnSpc>
              <a:buFont typeface="Wingdings" panose="05000000000000000000" pitchFamily="2" charset="2"/>
              <a:buChar char="Ø"/>
            </a:pPr>
            <a:r>
              <a:rPr lang="en-US" sz="2800" dirty="0" err="1">
                <a:solidFill>
                  <a:srgbClr val="FF0000"/>
                </a:solidFill>
              </a:rPr>
              <a:t>toBeDefined</a:t>
            </a:r>
            <a:r>
              <a:rPr lang="en-US" sz="2800" dirty="0">
                <a:solidFill>
                  <a:srgbClr val="FF0000"/>
                </a:solidFill>
              </a:rPr>
              <a:t>: </a:t>
            </a:r>
            <a:r>
              <a:rPr lang="en-US" sz="2800" dirty="0"/>
              <a:t>Checks if a variable is defined</a:t>
            </a:r>
          </a:p>
          <a:p>
            <a:pPr marL="457200" indent="-457200" algn="just">
              <a:lnSpc>
                <a:spcPts val="4060"/>
              </a:lnSpc>
              <a:buFont typeface="Wingdings" panose="05000000000000000000" pitchFamily="2" charset="2"/>
              <a:buChar char="Ø"/>
            </a:pPr>
            <a:r>
              <a:rPr lang="en-US" sz="2800" dirty="0" err="1">
                <a:solidFill>
                  <a:srgbClr val="FF0000"/>
                </a:solidFill>
              </a:rPr>
              <a:t>toBeUndefined</a:t>
            </a:r>
            <a:r>
              <a:rPr lang="en-US" sz="2800" dirty="0"/>
              <a:t>: Checks if a variable is undefined</a:t>
            </a:r>
          </a:p>
        </p:txBody>
      </p:sp>
      <p:pic>
        <p:nvPicPr>
          <p:cNvPr id="10" name="Picture 9">
            <a:extLst>
              <a:ext uri="{FF2B5EF4-FFF2-40B4-BE49-F238E27FC236}">
                <a16:creationId xmlns="" xmlns:a16="http://schemas.microsoft.com/office/drawing/2014/main" id="{FB94B860-7A5B-FC5B-D9D5-178562E94031}"/>
              </a:ext>
            </a:extLst>
          </p:cNvPr>
          <p:cNvPicPr>
            <a:picLocks noChangeAspect="1"/>
          </p:cNvPicPr>
          <p:nvPr/>
        </p:nvPicPr>
        <p:blipFill>
          <a:blip r:embed="rId2"/>
          <a:stretch>
            <a:fillRect/>
          </a:stretch>
        </p:blipFill>
        <p:spPr>
          <a:xfrm>
            <a:off x="3792645" y="6148612"/>
            <a:ext cx="9392663" cy="1528465"/>
          </a:xfrm>
          <a:prstGeom prst="rect">
            <a:avLst/>
          </a:prstGeom>
        </p:spPr>
      </p:pic>
      <p:pic>
        <p:nvPicPr>
          <p:cNvPr id="14" name="Picture 13">
            <a:extLst>
              <a:ext uri="{FF2B5EF4-FFF2-40B4-BE49-F238E27FC236}">
                <a16:creationId xmlns="" xmlns:a16="http://schemas.microsoft.com/office/drawing/2014/main" id="{1E3E5315-B465-E5CB-DC15-F763482C7EE1}"/>
              </a:ext>
            </a:extLst>
          </p:cNvPr>
          <p:cNvPicPr>
            <a:picLocks noChangeAspect="1"/>
          </p:cNvPicPr>
          <p:nvPr/>
        </p:nvPicPr>
        <p:blipFill>
          <a:blip r:embed="rId3"/>
          <a:stretch>
            <a:fillRect/>
          </a:stretch>
        </p:blipFill>
        <p:spPr>
          <a:xfrm>
            <a:off x="3276600" y="6148612"/>
            <a:ext cx="10972800" cy="2964243"/>
          </a:xfrm>
          <a:prstGeom prst="rect">
            <a:avLst/>
          </a:prstGeom>
        </p:spPr>
      </p:pic>
      <p:pic>
        <p:nvPicPr>
          <p:cNvPr id="15" name="Picture 14">
            <a:extLst>
              <a:ext uri="{FF2B5EF4-FFF2-40B4-BE49-F238E27FC236}">
                <a16:creationId xmlns="" xmlns:a16="http://schemas.microsoft.com/office/drawing/2014/main" id="{792867F6-03FB-D8E1-98CF-546E5A0BEB1C}"/>
              </a:ext>
            </a:extLst>
          </p:cNvPr>
          <p:cNvPicPr>
            <a:picLocks noChangeAspect="1"/>
          </p:cNvPicPr>
          <p:nvPr/>
        </p:nvPicPr>
        <p:blipFill>
          <a:blip r:embed="rId4"/>
          <a:stretch>
            <a:fillRect/>
          </a:stretch>
        </p:blipFill>
        <p:spPr>
          <a:xfrm>
            <a:off x="3276600" y="6050596"/>
            <a:ext cx="10972800" cy="3999297"/>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92779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1000"/>
                                        <p:tgtEl>
                                          <p:spTgt spid="6">
                                            <p:txEl>
                                              <p:pRg st="0" end="0"/>
                                            </p:txEl>
                                          </p:spTgt>
                                        </p:tgtEl>
                                      </p:cBhvr>
                                    </p:animEffect>
                                    <p:anim calcmode="lin" valueType="num">
                                      <p:cBhvr>
                                        <p:cTn id="2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1000"/>
                                        <p:tgtEl>
                                          <p:spTgt spid="6">
                                            <p:txEl>
                                              <p:pRg st="1" end="1"/>
                                            </p:txEl>
                                          </p:spTgt>
                                        </p:tgtEl>
                                      </p:cBhvr>
                                    </p:animEffect>
                                    <p:anim calcmode="lin" valueType="num">
                                      <p:cBhvr>
                                        <p:cTn id="3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Effect transition="in" filter="fade">
                                      <p:cBhvr>
                                        <p:cTn id="45" dur="1000"/>
                                        <p:tgtEl>
                                          <p:spTgt spid="6">
                                            <p:txEl>
                                              <p:pRg st="2" end="2"/>
                                            </p:txEl>
                                          </p:spTgt>
                                        </p:tgtEl>
                                      </p:cBhvr>
                                    </p:animEffect>
                                    <p:anim calcmode="lin" valueType="num">
                                      <p:cBhvr>
                                        <p:cTn id="46"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6">
                                            <p:txEl>
                                              <p:pRg st="3" end="3"/>
                                            </p:txEl>
                                          </p:spTgt>
                                        </p:tgtEl>
                                        <p:attrNameLst>
                                          <p:attrName>style.visibility</p:attrName>
                                        </p:attrNameLst>
                                      </p:cBhvr>
                                      <p:to>
                                        <p:strVal val="visible"/>
                                      </p:to>
                                    </p:set>
                                    <p:animEffect transition="in" filter="fade">
                                      <p:cBhvr>
                                        <p:cTn id="59" dur="1000"/>
                                        <p:tgtEl>
                                          <p:spTgt spid="6">
                                            <p:txEl>
                                              <p:pRg st="3" end="3"/>
                                            </p:txEl>
                                          </p:spTgt>
                                        </p:tgtEl>
                                      </p:cBhvr>
                                    </p:animEffect>
                                    <p:anim calcmode="lin" valueType="num">
                                      <p:cBhvr>
                                        <p:cTn id="6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6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
                                            <p:txEl>
                                              <p:pRg st="4" end="4"/>
                                            </p:txEl>
                                          </p:spTgt>
                                        </p:tgtEl>
                                        <p:attrNameLst>
                                          <p:attrName>style.visibility</p:attrName>
                                        </p:attrNameLst>
                                      </p:cBhvr>
                                      <p:to>
                                        <p:strVal val="visible"/>
                                      </p:to>
                                    </p:set>
                                    <p:animEffect transition="in" filter="fade">
                                      <p:cBhvr>
                                        <p:cTn id="66" dur="1000"/>
                                        <p:tgtEl>
                                          <p:spTgt spid="6">
                                            <p:txEl>
                                              <p:pRg st="4" end="4"/>
                                            </p:txEl>
                                          </p:spTgt>
                                        </p:tgtEl>
                                      </p:cBhvr>
                                    </p:animEffect>
                                    <p:anim calcmode="lin" valueType="num">
                                      <p:cBhvr>
                                        <p:cTn id="6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68"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1000"/>
                                        <p:tgtEl>
                                          <p:spTgt spid="15"/>
                                        </p:tgtEl>
                                      </p:cBhvr>
                                    </p:animEffect>
                                    <p:anim calcmode="lin" valueType="num">
                                      <p:cBhvr>
                                        <p:cTn id="74" dur="1000" fill="hold"/>
                                        <p:tgtEl>
                                          <p:spTgt spid="15"/>
                                        </p:tgtEl>
                                        <p:attrNameLst>
                                          <p:attrName>ppt_x</p:attrName>
                                        </p:attrNameLst>
                                      </p:cBhvr>
                                      <p:tavLst>
                                        <p:tav tm="0">
                                          <p:val>
                                            <p:strVal val="#ppt_x"/>
                                          </p:val>
                                        </p:tav>
                                        <p:tav tm="100000">
                                          <p:val>
                                            <p:strVal val="#ppt_x"/>
                                          </p:val>
                                        </p:tav>
                                      </p:tavLst>
                                    </p:anim>
                                    <p:anim calcmode="lin" valueType="num">
                                      <p:cBhvr>
                                        <p:cTn id="7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628BEC7-E611-7384-47CD-7CCF8D89B2F7}"/>
              </a:ext>
            </a:extLst>
          </p:cNvPr>
          <p:cNvSpPr txBox="1"/>
          <p:nvPr/>
        </p:nvSpPr>
        <p:spPr>
          <a:xfrm>
            <a:off x="1371600" y="852071"/>
            <a:ext cx="14401800" cy="949812"/>
          </a:xfrm>
          <a:prstGeom prst="rect">
            <a:avLst/>
          </a:prstGeom>
          <a:noFill/>
        </p:spPr>
        <p:txBody>
          <a:bodyPr wrap="square">
            <a:spAutoFit/>
          </a:bodyPr>
          <a:lstStyle/>
          <a:p>
            <a:pPr>
              <a:lnSpc>
                <a:spcPts val="7584"/>
              </a:lnSpc>
            </a:pPr>
            <a:r>
              <a:rPr lang="en-US" sz="4000" b="1" dirty="0">
                <a:solidFill>
                  <a:srgbClr val="8A4182"/>
                </a:solidFill>
                <a:latin typeface="Roboto Slab" pitchFamily="2" charset="0"/>
                <a:ea typeface="Roboto Slab" pitchFamily="2" charset="0"/>
              </a:rPr>
              <a:t>COMMON </a:t>
            </a:r>
            <a:r>
              <a:rPr lang="en-US" sz="4000" b="1" dirty="0" smtClean="0">
                <a:solidFill>
                  <a:srgbClr val="8A4182"/>
                </a:solidFill>
                <a:latin typeface="Roboto Slab" pitchFamily="2" charset="0"/>
                <a:ea typeface="Roboto Slab" pitchFamily="2" charset="0"/>
              </a:rPr>
              <a:t>MATCHERS</a:t>
            </a:r>
            <a:endParaRPr lang="en-US" sz="4000" b="1" dirty="0">
              <a:solidFill>
                <a:srgbClr val="8A4182"/>
              </a:solidFill>
              <a:latin typeface="Roboto Slab" pitchFamily="2" charset="0"/>
              <a:ea typeface="Roboto Slab" pitchFamily="2" charset="0"/>
            </a:endParaRPr>
          </a:p>
        </p:txBody>
      </p:sp>
      <p:sp>
        <p:nvSpPr>
          <p:cNvPr id="6" name="TextBox 5">
            <a:extLst>
              <a:ext uri="{FF2B5EF4-FFF2-40B4-BE49-F238E27FC236}">
                <a16:creationId xmlns="" xmlns:a16="http://schemas.microsoft.com/office/drawing/2014/main" id="{499271A4-F2B3-4E43-4727-2EC1091DDE96}"/>
              </a:ext>
            </a:extLst>
          </p:cNvPr>
          <p:cNvSpPr txBox="1"/>
          <p:nvPr/>
        </p:nvSpPr>
        <p:spPr>
          <a:xfrm>
            <a:off x="1371600" y="1848832"/>
            <a:ext cx="17526000" cy="3772828"/>
          </a:xfrm>
          <a:prstGeom prst="rect">
            <a:avLst/>
          </a:prstGeom>
          <a:noFill/>
        </p:spPr>
        <p:txBody>
          <a:bodyPr wrap="square">
            <a:spAutoFit/>
          </a:bodyPr>
          <a:lstStyle/>
          <a:p>
            <a:pPr marL="457200" indent="-457200" algn="just">
              <a:lnSpc>
                <a:spcPts val="4060"/>
              </a:lnSpc>
              <a:buFont typeface="Wingdings" panose="05000000000000000000" pitchFamily="2" charset="2"/>
              <a:buChar char="Ø"/>
            </a:pPr>
            <a:r>
              <a:rPr lang="en-US" sz="2800" dirty="0" err="1">
                <a:solidFill>
                  <a:srgbClr val="FF0000"/>
                </a:solidFill>
              </a:rPr>
              <a:t>toBeTruthy</a:t>
            </a:r>
            <a:r>
              <a:rPr lang="en-US" sz="2800" dirty="0">
                <a:solidFill>
                  <a:srgbClr val="FF0000"/>
                </a:solidFill>
              </a:rPr>
              <a:t>: </a:t>
            </a:r>
            <a:r>
              <a:rPr lang="en-US" sz="2800" dirty="0"/>
              <a:t>Checks if a value is truthy</a:t>
            </a:r>
          </a:p>
          <a:p>
            <a:pPr marL="457200" indent="-457200" algn="just">
              <a:lnSpc>
                <a:spcPts val="4060"/>
              </a:lnSpc>
              <a:buFont typeface="Wingdings" panose="05000000000000000000" pitchFamily="2" charset="2"/>
              <a:buChar char="Ø"/>
            </a:pPr>
            <a:r>
              <a:rPr lang="en-US" sz="2800" dirty="0" err="1">
                <a:solidFill>
                  <a:srgbClr val="FF0000"/>
                </a:solidFill>
              </a:rPr>
              <a:t>toBeFalsy</a:t>
            </a:r>
            <a:r>
              <a:rPr lang="en-US" sz="2800" dirty="0">
                <a:solidFill>
                  <a:srgbClr val="FF0000"/>
                </a:solidFill>
              </a:rPr>
              <a:t>: </a:t>
            </a:r>
            <a:r>
              <a:rPr lang="en-US" sz="2800" dirty="0"/>
              <a:t>Checks if a value is </a:t>
            </a:r>
            <a:r>
              <a:rPr lang="en-US" sz="2800" dirty="0" err="1"/>
              <a:t>falsy</a:t>
            </a:r>
            <a:endParaRPr lang="en-US" sz="2800" dirty="0"/>
          </a:p>
          <a:p>
            <a:pPr marL="457200" indent="-457200" algn="just">
              <a:lnSpc>
                <a:spcPts val="4060"/>
              </a:lnSpc>
              <a:buFont typeface="Wingdings" panose="05000000000000000000" pitchFamily="2" charset="2"/>
              <a:buChar char="Ø"/>
            </a:pPr>
            <a:r>
              <a:rPr lang="en-US" sz="2800" dirty="0" err="1">
                <a:solidFill>
                  <a:srgbClr val="FF0000"/>
                </a:solidFill>
              </a:rPr>
              <a:t>toBeNull</a:t>
            </a:r>
            <a:r>
              <a:rPr lang="en-US" sz="2800" dirty="0">
                <a:solidFill>
                  <a:srgbClr val="FF0000"/>
                </a:solidFill>
              </a:rPr>
              <a:t>: </a:t>
            </a:r>
            <a:r>
              <a:rPr lang="en-US" sz="2800" dirty="0"/>
              <a:t>Checks if a variable is null</a:t>
            </a:r>
          </a:p>
          <a:p>
            <a:pPr marL="457200" indent="-457200" algn="just">
              <a:lnSpc>
                <a:spcPts val="4060"/>
              </a:lnSpc>
              <a:buFont typeface="Wingdings" panose="05000000000000000000" pitchFamily="2" charset="2"/>
              <a:buChar char="Ø"/>
            </a:pPr>
            <a:r>
              <a:rPr lang="en-US" sz="2800" dirty="0" err="1">
                <a:solidFill>
                  <a:srgbClr val="FF0000"/>
                </a:solidFill>
              </a:rPr>
              <a:t>toContain</a:t>
            </a:r>
            <a:r>
              <a:rPr lang="en-US" sz="2800" dirty="0">
                <a:solidFill>
                  <a:srgbClr val="FF0000"/>
                </a:solidFill>
              </a:rPr>
              <a:t>: </a:t>
            </a:r>
            <a:r>
              <a:rPr lang="en-US" sz="2800" dirty="0"/>
              <a:t>Checks if an array contains a specific item</a:t>
            </a:r>
          </a:p>
          <a:p>
            <a:pPr marL="457200" indent="-457200" algn="just">
              <a:lnSpc>
                <a:spcPts val="4060"/>
              </a:lnSpc>
              <a:buFont typeface="Wingdings" panose="05000000000000000000" pitchFamily="2" charset="2"/>
              <a:buChar char="Ø"/>
            </a:pPr>
            <a:r>
              <a:rPr lang="en-US" sz="2800" dirty="0" err="1">
                <a:solidFill>
                  <a:srgbClr val="FF0000"/>
                </a:solidFill>
              </a:rPr>
              <a:t>toBeLessThan</a:t>
            </a:r>
            <a:r>
              <a:rPr lang="en-US" sz="2800" dirty="0">
                <a:solidFill>
                  <a:srgbClr val="FF0000"/>
                </a:solidFill>
              </a:rPr>
              <a:t>:</a:t>
            </a:r>
            <a:r>
              <a:rPr lang="en-US" sz="2800" dirty="0"/>
              <a:t> Checks if a value is less than another</a:t>
            </a:r>
          </a:p>
          <a:p>
            <a:pPr marL="457200" indent="-457200" algn="just">
              <a:lnSpc>
                <a:spcPts val="4060"/>
              </a:lnSpc>
              <a:buFont typeface="Wingdings" panose="05000000000000000000" pitchFamily="2" charset="2"/>
              <a:buChar char="Ø"/>
            </a:pPr>
            <a:r>
              <a:rPr lang="en-US" sz="2800" dirty="0" err="1">
                <a:solidFill>
                  <a:srgbClr val="FF0000"/>
                </a:solidFill>
              </a:rPr>
              <a:t>toBeGreaterThan</a:t>
            </a:r>
            <a:r>
              <a:rPr lang="en-US" sz="2800" dirty="0">
                <a:solidFill>
                  <a:srgbClr val="FF0000"/>
                </a:solidFill>
              </a:rPr>
              <a:t>:</a:t>
            </a:r>
            <a:r>
              <a:rPr lang="en-US" sz="2800" dirty="0"/>
              <a:t> Checks if a value is greater than another</a:t>
            </a:r>
          </a:p>
          <a:p>
            <a:pPr marL="457200" indent="-457200" algn="just">
              <a:lnSpc>
                <a:spcPts val="4060"/>
              </a:lnSpc>
              <a:buFont typeface="Wingdings" panose="05000000000000000000" pitchFamily="2" charset="2"/>
              <a:buChar char="Ø"/>
            </a:pPr>
            <a:r>
              <a:rPr lang="en-US" sz="2800" dirty="0" err="1">
                <a:solidFill>
                  <a:srgbClr val="FF0000"/>
                </a:solidFill>
              </a:rPr>
              <a:t>toThrow</a:t>
            </a:r>
            <a:r>
              <a:rPr lang="en-US" sz="2800" dirty="0">
                <a:solidFill>
                  <a:srgbClr val="FF0000"/>
                </a:solidFill>
              </a:rPr>
              <a:t>:</a:t>
            </a:r>
            <a:r>
              <a:rPr lang="en-US" sz="2800" dirty="0"/>
              <a:t> Checks if a function throws an exception</a:t>
            </a:r>
          </a:p>
        </p:txBody>
      </p:sp>
      <p:pic>
        <p:nvPicPr>
          <p:cNvPr id="9" name="Picture 8">
            <a:extLst>
              <a:ext uri="{FF2B5EF4-FFF2-40B4-BE49-F238E27FC236}">
                <a16:creationId xmlns="" xmlns:a16="http://schemas.microsoft.com/office/drawing/2014/main" id="{42CCA1B9-2A3B-91BD-2015-C11A9C3BE2E0}"/>
              </a:ext>
            </a:extLst>
          </p:cNvPr>
          <p:cNvPicPr>
            <a:picLocks noChangeAspect="1"/>
          </p:cNvPicPr>
          <p:nvPr/>
        </p:nvPicPr>
        <p:blipFill>
          <a:blip r:embed="rId2"/>
          <a:stretch>
            <a:fillRect/>
          </a:stretch>
        </p:blipFill>
        <p:spPr>
          <a:xfrm>
            <a:off x="3962400" y="5669801"/>
            <a:ext cx="9399942" cy="1884210"/>
          </a:xfrm>
          <a:prstGeom prst="rect">
            <a:avLst/>
          </a:prstGeom>
        </p:spPr>
      </p:pic>
      <p:pic>
        <p:nvPicPr>
          <p:cNvPr id="17" name="Picture 16">
            <a:extLst>
              <a:ext uri="{FF2B5EF4-FFF2-40B4-BE49-F238E27FC236}">
                <a16:creationId xmlns="" xmlns:a16="http://schemas.microsoft.com/office/drawing/2014/main" id="{67CD3D8E-E874-C1E9-4A83-411EB7C5E6A5}"/>
              </a:ext>
            </a:extLst>
          </p:cNvPr>
          <p:cNvPicPr>
            <a:picLocks noChangeAspect="1"/>
          </p:cNvPicPr>
          <p:nvPr/>
        </p:nvPicPr>
        <p:blipFill>
          <a:blip r:embed="rId3"/>
          <a:stretch>
            <a:fillRect/>
          </a:stretch>
        </p:blipFill>
        <p:spPr>
          <a:xfrm>
            <a:off x="3962400" y="5584983"/>
            <a:ext cx="9399942" cy="2311931"/>
          </a:xfrm>
          <a:prstGeom prst="rect">
            <a:avLst/>
          </a:prstGeom>
        </p:spPr>
      </p:pic>
      <p:pic>
        <p:nvPicPr>
          <p:cNvPr id="18" name="Picture 17">
            <a:extLst>
              <a:ext uri="{FF2B5EF4-FFF2-40B4-BE49-F238E27FC236}">
                <a16:creationId xmlns="" xmlns:a16="http://schemas.microsoft.com/office/drawing/2014/main" id="{A57BB8B0-AE8E-5880-3A72-FA0EE9065031}"/>
              </a:ext>
            </a:extLst>
          </p:cNvPr>
          <p:cNvPicPr>
            <a:picLocks noChangeAspect="1"/>
          </p:cNvPicPr>
          <p:nvPr/>
        </p:nvPicPr>
        <p:blipFill>
          <a:blip r:embed="rId4"/>
          <a:stretch>
            <a:fillRect/>
          </a:stretch>
        </p:blipFill>
        <p:spPr>
          <a:xfrm>
            <a:off x="3733800" y="5569370"/>
            <a:ext cx="10133172" cy="2511427"/>
          </a:xfrm>
          <a:prstGeom prst="rect">
            <a:avLst/>
          </a:prstGeom>
        </p:spPr>
      </p:pic>
      <p:pic>
        <p:nvPicPr>
          <p:cNvPr id="19" name="Picture 18">
            <a:extLst>
              <a:ext uri="{FF2B5EF4-FFF2-40B4-BE49-F238E27FC236}">
                <a16:creationId xmlns="" xmlns:a16="http://schemas.microsoft.com/office/drawing/2014/main" id="{8AAC3D29-C1AE-8ABE-CA45-E4D6724590F3}"/>
              </a:ext>
            </a:extLst>
          </p:cNvPr>
          <p:cNvPicPr>
            <a:picLocks noChangeAspect="1"/>
          </p:cNvPicPr>
          <p:nvPr/>
        </p:nvPicPr>
        <p:blipFill>
          <a:blip r:embed="rId5"/>
          <a:stretch>
            <a:fillRect/>
          </a:stretch>
        </p:blipFill>
        <p:spPr>
          <a:xfrm>
            <a:off x="3814070" y="5600596"/>
            <a:ext cx="10078733" cy="2646209"/>
          </a:xfrm>
          <a:prstGeom prst="rect">
            <a:avLst/>
          </a:prstGeom>
        </p:spPr>
      </p:pic>
      <p:pic>
        <p:nvPicPr>
          <p:cNvPr id="20" name="Picture 19">
            <a:extLst>
              <a:ext uri="{FF2B5EF4-FFF2-40B4-BE49-F238E27FC236}">
                <a16:creationId xmlns="" xmlns:a16="http://schemas.microsoft.com/office/drawing/2014/main" id="{C4D61FA2-0CED-7DA9-A5AF-E127CAD53839}"/>
              </a:ext>
            </a:extLst>
          </p:cNvPr>
          <p:cNvPicPr>
            <a:picLocks noChangeAspect="1"/>
          </p:cNvPicPr>
          <p:nvPr/>
        </p:nvPicPr>
        <p:blipFill>
          <a:blip r:embed="rId6"/>
          <a:stretch>
            <a:fillRect/>
          </a:stretch>
        </p:blipFill>
        <p:spPr>
          <a:xfrm>
            <a:off x="3200400" y="5584983"/>
            <a:ext cx="11548578" cy="2646208"/>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11" name="Footer Placeholder 7"/>
          <p:cNvSpPr>
            <a:spLocks noGrp="1"/>
          </p:cNvSpPr>
          <p:nvPr>
            <p:ph type="ftr" sz="quarter" idx="11"/>
          </p:nvPr>
        </p:nvSpPr>
        <p:spPr>
          <a:xfrm>
            <a:off x="6553200" y="9563100"/>
            <a:ext cx="2895600" cy="365125"/>
          </a:xfrm>
        </p:spPr>
        <p:txBody>
          <a:bodyPr/>
          <a:lstStyle/>
          <a:p>
            <a:r>
              <a:rPr lang="en-US" sz="2400" b="1" dirty="0" smtClean="0">
                <a:solidFill>
                  <a:schemeClr val="tx1"/>
                </a:solidFill>
              </a:rPr>
              <a:t>14</a:t>
            </a:r>
            <a:endParaRPr lang="en-US" sz="2400" b="1" dirty="0">
              <a:solidFill>
                <a:schemeClr val="tx1"/>
              </a:solidFill>
            </a:endParaRPr>
          </a:p>
        </p:txBody>
      </p:sp>
    </p:spTree>
    <p:extLst>
      <p:ext uri="{BB962C8B-B14F-4D97-AF65-F5344CB8AC3E}">
        <p14:creationId xmlns:p14="http://schemas.microsoft.com/office/powerpoint/2010/main" val="25592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fade">
                                      <p:cBhvr>
                                        <p:cTn id="40" dur="1000"/>
                                        <p:tgtEl>
                                          <p:spTgt spid="6">
                                            <p:txEl>
                                              <p:pRg st="3" end="3"/>
                                            </p:txEl>
                                          </p:spTgt>
                                        </p:tgtEl>
                                      </p:cBhvr>
                                    </p:animEffect>
                                    <p:anim calcmode="lin" valueType="num">
                                      <p:cBhvr>
                                        <p:cTn id="4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6">
                                            <p:txEl>
                                              <p:pRg st="4" end="4"/>
                                            </p:txEl>
                                          </p:spTgt>
                                        </p:tgtEl>
                                        <p:attrNameLst>
                                          <p:attrName>style.visibility</p:attrName>
                                        </p:attrNameLst>
                                      </p:cBhvr>
                                      <p:to>
                                        <p:strVal val="visible"/>
                                      </p:to>
                                    </p:set>
                                    <p:animEffect transition="in" filter="fade">
                                      <p:cBhvr>
                                        <p:cTn id="54" dur="1000"/>
                                        <p:tgtEl>
                                          <p:spTgt spid="6">
                                            <p:txEl>
                                              <p:pRg st="4" end="4"/>
                                            </p:txEl>
                                          </p:spTgt>
                                        </p:tgtEl>
                                      </p:cBhvr>
                                    </p:animEffect>
                                    <p:anim calcmode="lin" valueType="num">
                                      <p:cBhvr>
                                        <p:cTn id="5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6">
                                            <p:txEl>
                                              <p:pRg st="5" end="5"/>
                                            </p:txEl>
                                          </p:spTgt>
                                        </p:tgtEl>
                                        <p:attrNameLst>
                                          <p:attrName>style.visibility</p:attrName>
                                        </p:attrNameLst>
                                      </p:cBhvr>
                                      <p:to>
                                        <p:strVal val="visible"/>
                                      </p:to>
                                    </p:set>
                                    <p:animEffect transition="in" filter="fade">
                                      <p:cBhvr>
                                        <p:cTn id="68" dur="1000"/>
                                        <p:tgtEl>
                                          <p:spTgt spid="6">
                                            <p:txEl>
                                              <p:pRg st="5" end="5"/>
                                            </p:txEl>
                                          </p:spTgt>
                                        </p:tgtEl>
                                      </p:cBhvr>
                                    </p:animEffect>
                                    <p:anim calcmode="lin" valueType="num">
                                      <p:cBhvr>
                                        <p:cTn id="6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7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6">
                                            <p:txEl>
                                              <p:pRg st="6" end="6"/>
                                            </p:txEl>
                                          </p:spTgt>
                                        </p:tgtEl>
                                        <p:attrNameLst>
                                          <p:attrName>style.visibility</p:attrName>
                                        </p:attrNameLst>
                                      </p:cBhvr>
                                      <p:to>
                                        <p:strVal val="visible"/>
                                      </p:to>
                                    </p:set>
                                    <p:animEffect transition="in" filter="fade">
                                      <p:cBhvr>
                                        <p:cTn id="75" dur="1000"/>
                                        <p:tgtEl>
                                          <p:spTgt spid="6">
                                            <p:txEl>
                                              <p:pRg st="6" end="6"/>
                                            </p:txEl>
                                          </p:spTgt>
                                        </p:tgtEl>
                                      </p:cBhvr>
                                    </p:animEffect>
                                    <p:anim calcmode="lin" valueType="num">
                                      <p:cBhvr>
                                        <p:cTn id="7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7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628BEC7-E611-7384-47CD-7CCF8D89B2F7}"/>
              </a:ext>
            </a:extLst>
          </p:cNvPr>
          <p:cNvSpPr txBox="1"/>
          <p:nvPr/>
        </p:nvSpPr>
        <p:spPr>
          <a:xfrm>
            <a:off x="914400" y="589801"/>
            <a:ext cx="14401800" cy="949812"/>
          </a:xfrm>
          <a:prstGeom prst="rect">
            <a:avLst/>
          </a:prstGeom>
          <a:noFill/>
        </p:spPr>
        <p:txBody>
          <a:bodyPr wrap="square">
            <a:spAutoFit/>
          </a:bodyPr>
          <a:lstStyle/>
          <a:p>
            <a:pPr>
              <a:lnSpc>
                <a:spcPts val="7584"/>
              </a:lnSpc>
            </a:pPr>
            <a:r>
              <a:rPr lang="en-US" sz="4000" b="1" dirty="0">
                <a:solidFill>
                  <a:srgbClr val="8A4182"/>
                </a:solidFill>
                <a:latin typeface="Roboto Slab" pitchFamily="2" charset="0"/>
                <a:ea typeface="Roboto Slab" pitchFamily="2" charset="0"/>
              </a:rPr>
              <a:t>SETUP AND TEARDOWN</a:t>
            </a:r>
          </a:p>
        </p:txBody>
      </p:sp>
      <p:sp>
        <p:nvSpPr>
          <p:cNvPr id="6" name="TextBox 5">
            <a:extLst>
              <a:ext uri="{FF2B5EF4-FFF2-40B4-BE49-F238E27FC236}">
                <a16:creationId xmlns="" xmlns:a16="http://schemas.microsoft.com/office/drawing/2014/main" id="{499271A4-F2B3-4E43-4727-2EC1091DDE96}"/>
              </a:ext>
            </a:extLst>
          </p:cNvPr>
          <p:cNvSpPr txBox="1"/>
          <p:nvPr/>
        </p:nvSpPr>
        <p:spPr>
          <a:xfrm>
            <a:off x="914400" y="1627324"/>
            <a:ext cx="17526000" cy="1669688"/>
          </a:xfrm>
          <a:prstGeom prst="rect">
            <a:avLst/>
          </a:prstGeom>
          <a:noFill/>
        </p:spPr>
        <p:txBody>
          <a:bodyPr wrap="square">
            <a:spAutoFit/>
          </a:bodyPr>
          <a:lstStyle/>
          <a:p>
            <a:pPr algn="just">
              <a:lnSpc>
                <a:spcPts val="4060"/>
              </a:lnSpc>
            </a:pPr>
            <a:r>
              <a:rPr lang="en-US" sz="2800" dirty="0"/>
              <a:t>Jasmine provides functions ‘</a:t>
            </a:r>
            <a:r>
              <a:rPr lang="en-US" sz="2800" dirty="0" err="1">
                <a:solidFill>
                  <a:srgbClr val="FF0000"/>
                </a:solidFill>
              </a:rPr>
              <a:t>beforeEach</a:t>
            </a:r>
            <a:r>
              <a:rPr lang="en-US" sz="2800" dirty="0"/>
              <a:t>’, ‘</a:t>
            </a:r>
            <a:r>
              <a:rPr lang="en-US" sz="2800" dirty="0" err="1">
                <a:solidFill>
                  <a:srgbClr val="FF0000"/>
                </a:solidFill>
              </a:rPr>
              <a:t>afterEach</a:t>
            </a:r>
            <a:r>
              <a:rPr lang="en-US" sz="2800" dirty="0"/>
              <a:t>’,’</a:t>
            </a:r>
            <a:r>
              <a:rPr lang="en-US" sz="2800" dirty="0" err="1">
                <a:solidFill>
                  <a:srgbClr val="FF0000"/>
                </a:solidFill>
              </a:rPr>
              <a:t>beforeAll</a:t>
            </a:r>
            <a:r>
              <a:rPr lang="en-US" sz="2800" dirty="0"/>
              <a:t>’, and ‘</a:t>
            </a:r>
            <a:r>
              <a:rPr lang="en-US" sz="2800" dirty="0" err="1">
                <a:solidFill>
                  <a:srgbClr val="FF0000"/>
                </a:solidFill>
              </a:rPr>
              <a:t>afterAll</a:t>
            </a:r>
            <a:r>
              <a:rPr lang="en-US" sz="2800" dirty="0"/>
              <a:t>‘ to set up and tear down </a:t>
            </a:r>
            <a:endParaRPr lang="en-US" sz="2800" dirty="0" smtClean="0"/>
          </a:p>
          <a:p>
            <a:pPr algn="just">
              <a:lnSpc>
                <a:spcPts val="4060"/>
              </a:lnSpc>
            </a:pPr>
            <a:r>
              <a:rPr lang="en-US" sz="2800" dirty="0" smtClean="0"/>
              <a:t>test </a:t>
            </a:r>
            <a:r>
              <a:rPr lang="en-US" sz="2800" dirty="0"/>
              <a:t>environments.</a:t>
            </a:r>
          </a:p>
          <a:p>
            <a:pPr algn="just">
              <a:lnSpc>
                <a:spcPts val="4060"/>
              </a:lnSpc>
            </a:pPr>
            <a:r>
              <a:rPr lang="en-US" sz="2800" b="1" dirty="0"/>
              <a:t>Setup and Teardown:</a:t>
            </a:r>
            <a:endParaRPr lang="en-US" sz="2800" dirty="0"/>
          </a:p>
        </p:txBody>
      </p:sp>
      <p:sp>
        <p:nvSpPr>
          <p:cNvPr id="2" name="TextBox 1">
            <a:extLst>
              <a:ext uri="{FF2B5EF4-FFF2-40B4-BE49-F238E27FC236}">
                <a16:creationId xmlns="" xmlns:a16="http://schemas.microsoft.com/office/drawing/2014/main" id="{43F7F5CD-D3A1-1DA4-F2AC-C786AD6500C5}"/>
              </a:ext>
            </a:extLst>
          </p:cNvPr>
          <p:cNvSpPr txBox="1"/>
          <p:nvPr/>
        </p:nvSpPr>
        <p:spPr>
          <a:xfrm>
            <a:off x="914400" y="3325990"/>
            <a:ext cx="17526000" cy="2195473"/>
          </a:xfrm>
          <a:prstGeom prst="rect">
            <a:avLst/>
          </a:prstGeom>
          <a:noFill/>
        </p:spPr>
        <p:txBody>
          <a:bodyPr wrap="square">
            <a:spAutoFit/>
          </a:bodyPr>
          <a:lstStyle/>
          <a:p>
            <a:pPr marL="457200" indent="-457200" algn="just">
              <a:lnSpc>
                <a:spcPts val="4060"/>
              </a:lnSpc>
              <a:buFont typeface="Wingdings" panose="05000000000000000000" pitchFamily="2" charset="2"/>
              <a:buChar char="Ø"/>
            </a:pPr>
            <a:r>
              <a:rPr lang="en-US" sz="2800" dirty="0"/>
              <a:t>“</a:t>
            </a:r>
            <a:r>
              <a:rPr lang="en-US" sz="2800" dirty="0" err="1">
                <a:solidFill>
                  <a:srgbClr val="FF0000"/>
                </a:solidFill>
              </a:rPr>
              <a:t>beforeEach</a:t>
            </a:r>
            <a:r>
              <a:rPr lang="en-US" sz="2800" dirty="0"/>
              <a:t>” Runs before each test (spec) in a “describe”  block.</a:t>
            </a:r>
          </a:p>
          <a:p>
            <a:pPr marL="457200" indent="-457200" algn="just">
              <a:lnSpc>
                <a:spcPts val="4060"/>
              </a:lnSpc>
              <a:buFont typeface="Wingdings" panose="05000000000000000000" pitchFamily="2" charset="2"/>
              <a:buChar char="Ø"/>
            </a:pPr>
            <a:r>
              <a:rPr lang="en-US" sz="2800" dirty="0"/>
              <a:t>“</a:t>
            </a:r>
            <a:r>
              <a:rPr lang="en-US" sz="2800" dirty="0" err="1">
                <a:solidFill>
                  <a:srgbClr val="FF0000"/>
                </a:solidFill>
              </a:rPr>
              <a:t>afterEach</a:t>
            </a:r>
            <a:r>
              <a:rPr lang="en-US" sz="2800" dirty="0"/>
              <a:t>”: Runs after each test (spec) in a “describe” block</a:t>
            </a:r>
            <a:r>
              <a:rPr lang="en-US" sz="2800" dirty="0" smtClean="0"/>
              <a:t>.</a:t>
            </a:r>
            <a:endParaRPr lang="en-US" sz="2800" dirty="0"/>
          </a:p>
          <a:p>
            <a:pPr marL="457200" indent="-457200" algn="just">
              <a:lnSpc>
                <a:spcPts val="4060"/>
              </a:lnSpc>
              <a:buFont typeface="Wingdings" panose="05000000000000000000" pitchFamily="2" charset="2"/>
              <a:buChar char="Ø"/>
            </a:pPr>
            <a:r>
              <a:rPr lang="en-US" sz="2800" dirty="0"/>
              <a:t>“</a:t>
            </a:r>
            <a:r>
              <a:rPr lang="en-US" sz="2800" dirty="0" err="1">
                <a:solidFill>
                  <a:srgbClr val="FF0000"/>
                </a:solidFill>
              </a:rPr>
              <a:t>beforeAll</a:t>
            </a:r>
            <a:r>
              <a:rPr lang="en-US" sz="2800" dirty="0"/>
              <a:t>”: Runs once before all the tests in a “describe” block.</a:t>
            </a:r>
          </a:p>
          <a:p>
            <a:pPr marL="457200" indent="-457200" algn="just">
              <a:lnSpc>
                <a:spcPts val="4060"/>
              </a:lnSpc>
              <a:buFont typeface="Wingdings" panose="05000000000000000000" pitchFamily="2" charset="2"/>
              <a:buChar char="Ø"/>
            </a:pPr>
            <a:r>
              <a:rPr lang="en-US" sz="2800" dirty="0"/>
              <a:t>“</a:t>
            </a:r>
            <a:r>
              <a:rPr lang="en-US" sz="2800" dirty="0" err="1">
                <a:solidFill>
                  <a:srgbClr val="FF0000"/>
                </a:solidFill>
              </a:rPr>
              <a:t>afterAll</a:t>
            </a:r>
            <a:r>
              <a:rPr lang="en-US" sz="2800" dirty="0"/>
              <a:t>”: Runs once after all the tests in a “describe”  block</a:t>
            </a:r>
            <a:r>
              <a:rPr lang="en-US" sz="2800" dirty="0" smtClean="0"/>
              <a:t>.</a:t>
            </a:r>
            <a:endParaRPr lang="en-US" sz="2800" dirty="0"/>
          </a:p>
        </p:txBody>
      </p:sp>
      <p:pic>
        <p:nvPicPr>
          <p:cNvPr id="8" name="Picture 7">
            <a:extLst>
              <a:ext uri="{FF2B5EF4-FFF2-40B4-BE49-F238E27FC236}">
                <a16:creationId xmlns="" xmlns:a16="http://schemas.microsoft.com/office/drawing/2014/main" id="{33355D1F-E0CA-AB72-68E3-ECE686404E23}"/>
              </a:ext>
            </a:extLst>
          </p:cNvPr>
          <p:cNvPicPr>
            <a:picLocks noChangeAspect="1"/>
          </p:cNvPicPr>
          <p:nvPr/>
        </p:nvPicPr>
        <p:blipFill>
          <a:blip r:embed="rId2"/>
          <a:stretch>
            <a:fillRect/>
          </a:stretch>
        </p:blipFill>
        <p:spPr>
          <a:xfrm>
            <a:off x="3962400" y="4594162"/>
            <a:ext cx="10308083" cy="4971260"/>
          </a:xfrm>
          <a:prstGeom prst="rect">
            <a:avLst/>
          </a:prstGeom>
        </p:spPr>
      </p:pic>
      <p:pic>
        <p:nvPicPr>
          <p:cNvPr id="11" name="Picture 10">
            <a:extLst>
              <a:ext uri="{FF2B5EF4-FFF2-40B4-BE49-F238E27FC236}">
                <a16:creationId xmlns="" xmlns:a16="http://schemas.microsoft.com/office/drawing/2014/main" id="{45F68DED-0CB0-BA87-FF5A-06FC7D58E449}"/>
              </a:ext>
            </a:extLst>
          </p:cNvPr>
          <p:cNvPicPr>
            <a:picLocks noChangeAspect="1"/>
          </p:cNvPicPr>
          <p:nvPr/>
        </p:nvPicPr>
        <p:blipFill>
          <a:blip r:embed="rId3"/>
          <a:stretch>
            <a:fillRect/>
          </a:stretch>
        </p:blipFill>
        <p:spPr>
          <a:xfrm>
            <a:off x="3963692" y="4681873"/>
            <a:ext cx="10183242" cy="479583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
        <p:nvSpPr>
          <p:cNvPr id="9" name="Footer Placeholder 7"/>
          <p:cNvSpPr>
            <a:spLocks noGrp="1"/>
          </p:cNvSpPr>
          <p:nvPr>
            <p:ph type="ftr" sz="quarter" idx="11"/>
          </p:nvPr>
        </p:nvSpPr>
        <p:spPr>
          <a:xfrm>
            <a:off x="6667500" y="9653588"/>
            <a:ext cx="2895600" cy="365125"/>
          </a:xfrm>
        </p:spPr>
        <p:txBody>
          <a:bodyPr/>
          <a:lstStyle/>
          <a:p>
            <a:r>
              <a:rPr lang="en-US" sz="2400" b="1" dirty="0" smtClean="0">
                <a:solidFill>
                  <a:schemeClr val="tx1"/>
                </a:solidFill>
              </a:rPr>
              <a:t>15</a:t>
            </a:r>
            <a:endParaRPr lang="en-US" sz="2400" b="1" dirty="0">
              <a:solidFill>
                <a:schemeClr val="tx1"/>
              </a:solidFill>
            </a:endParaRPr>
          </a:p>
        </p:txBody>
      </p:sp>
    </p:spTree>
    <p:extLst>
      <p:ext uri="{BB962C8B-B14F-4D97-AF65-F5344CB8AC3E}">
        <p14:creationId xmlns:p14="http://schemas.microsoft.com/office/powerpoint/2010/main" val="282354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1000"/>
                                        <p:tgtEl>
                                          <p:spTgt spid="2">
                                            <p:txEl>
                                              <p:pRg st="2" end="2"/>
                                            </p:txEl>
                                          </p:spTgt>
                                        </p:tgtEl>
                                      </p:cBhvr>
                                    </p:animEffect>
                                    <p:anim calcmode="lin" valueType="num">
                                      <p:cBhvr>
                                        <p:cTn id="27"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1000"/>
                                        <p:tgtEl>
                                          <p:spTgt spid="2">
                                            <p:txEl>
                                              <p:pRg st="3" end="3"/>
                                            </p:txEl>
                                          </p:spTgt>
                                        </p:tgtEl>
                                      </p:cBhvr>
                                    </p:animEffect>
                                    <p:anim calcmode="lin" valueType="num">
                                      <p:cBhvr>
                                        <p:cTn id="3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86427"/>
            <a:ext cx="13986148" cy="857479"/>
          </a:xfrm>
          <a:prstGeom prst="rect">
            <a:avLst/>
          </a:prstGeom>
        </p:spPr>
        <p:txBody>
          <a:bodyPr lIns="0" tIns="0" rIns="0" bIns="0" rtlCol="0" anchor="t">
            <a:spAutoFit/>
          </a:bodyPr>
          <a:lstStyle/>
          <a:p>
            <a:pPr>
              <a:lnSpc>
                <a:spcPts val="7584"/>
              </a:lnSpc>
            </a:pPr>
            <a:r>
              <a:rPr lang="en-US" sz="4000" b="1" dirty="0" smtClean="0">
                <a:solidFill>
                  <a:srgbClr val="8A4182"/>
                </a:solidFill>
                <a:latin typeface="Roboto Slab" pitchFamily="2" charset="0"/>
                <a:ea typeface="Roboto Slab" pitchFamily="2" charset="0"/>
              </a:rPr>
              <a:t>SKIP SPEC</a:t>
            </a:r>
            <a:endParaRPr lang="en-US" sz="4000" b="1" dirty="0">
              <a:solidFill>
                <a:srgbClr val="8A4182"/>
              </a:solidFill>
              <a:latin typeface="Roboto Slab" pitchFamily="2" charset="0"/>
              <a:ea typeface="Roboto Slab" pitchFamily="2" charset="0"/>
            </a:endParaRPr>
          </a:p>
        </p:txBody>
      </p:sp>
      <p:sp>
        <p:nvSpPr>
          <p:cNvPr id="4" name="TextBox 4"/>
          <p:cNvSpPr txBox="1"/>
          <p:nvPr/>
        </p:nvSpPr>
        <p:spPr>
          <a:xfrm>
            <a:off x="1028700" y="1743906"/>
            <a:ext cx="16482195" cy="1051570"/>
          </a:xfrm>
          <a:prstGeom prst="rect">
            <a:avLst/>
          </a:prstGeom>
        </p:spPr>
        <p:txBody>
          <a:bodyPr lIns="0" tIns="0" rIns="0" bIns="0" rtlCol="0" anchor="t">
            <a:spAutoFit/>
          </a:bodyPr>
          <a:lstStyle/>
          <a:p>
            <a:pPr algn="just">
              <a:lnSpc>
                <a:spcPts val="4060"/>
              </a:lnSpc>
            </a:pPr>
            <a:r>
              <a:rPr lang="en-US" sz="2800" dirty="0" smtClean="0">
                <a:solidFill>
                  <a:srgbClr val="000000"/>
                </a:solidFill>
              </a:rPr>
              <a:t>Use to skip a spec </a:t>
            </a:r>
            <a:r>
              <a:rPr lang="en-US" sz="2800" dirty="0" err="1" smtClean="0">
                <a:solidFill>
                  <a:srgbClr val="FF0000"/>
                </a:solidFill>
              </a:rPr>
              <a:t>xit</a:t>
            </a:r>
            <a:r>
              <a:rPr lang="en-US" sz="2800" dirty="0" smtClean="0">
                <a:solidFill>
                  <a:srgbClr val="FF0000"/>
                </a:solidFill>
              </a:rPr>
              <a:t>() </a:t>
            </a:r>
            <a:r>
              <a:rPr lang="en-US" sz="2800" dirty="0" smtClean="0"/>
              <a:t>function is used to skip the spec the structure will look like this</a:t>
            </a:r>
          </a:p>
          <a:p>
            <a:pPr algn="just">
              <a:lnSpc>
                <a:spcPts val="4060"/>
              </a:lnSpc>
            </a:pPr>
            <a:r>
              <a:rPr lang="en-US" sz="2800" dirty="0" smtClean="0"/>
              <a:t>Similarly you can skip the entire test suite </a:t>
            </a:r>
            <a:r>
              <a:rPr lang="en-US" sz="2800" dirty="0"/>
              <a:t>using </a:t>
            </a:r>
            <a:r>
              <a:rPr lang="en-US" sz="2800" dirty="0" err="1" smtClean="0">
                <a:solidFill>
                  <a:srgbClr val="FF0000"/>
                </a:solidFill>
              </a:rPr>
              <a:t>xdescribe</a:t>
            </a:r>
            <a:r>
              <a:rPr lang="en-US" sz="2800" dirty="0" smtClean="0">
                <a:solidFill>
                  <a:srgbClr val="FF0000"/>
                </a:solidFill>
              </a:rPr>
              <a:t>() </a:t>
            </a:r>
            <a:r>
              <a:rPr lang="en-US" sz="2800" dirty="0" smtClean="0"/>
              <a:t>function</a:t>
            </a:r>
            <a:endParaRPr lang="en-US" sz="2800" dirty="0"/>
          </a:p>
        </p:txBody>
      </p:sp>
      <p:pic>
        <p:nvPicPr>
          <p:cNvPr id="8" name="Picture 7"/>
          <p:cNvPicPr>
            <a:picLocks noChangeAspect="1"/>
          </p:cNvPicPr>
          <p:nvPr/>
        </p:nvPicPr>
        <p:blipFill>
          <a:blip r:embed="rId2"/>
          <a:stretch>
            <a:fillRect/>
          </a:stretch>
        </p:blipFill>
        <p:spPr>
          <a:xfrm>
            <a:off x="3962400" y="3067891"/>
            <a:ext cx="11158538" cy="5410200"/>
          </a:xfrm>
          <a:prstGeom prst="rect">
            <a:avLst/>
          </a:prstGeom>
        </p:spPr>
      </p:pic>
      <p:pic>
        <p:nvPicPr>
          <p:cNvPr id="7" name="Picture 6"/>
          <p:cNvPicPr>
            <a:picLocks noChangeAspect="1"/>
          </p:cNvPicPr>
          <p:nvPr/>
        </p:nvPicPr>
        <p:blipFill>
          <a:blip r:embed="rId3"/>
          <a:stretch>
            <a:fillRect/>
          </a:stretch>
        </p:blipFill>
        <p:spPr>
          <a:xfrm>
            <a:off x="2635634" y="4305300"/>
            <a:ext cx="13268325" cy="2052638"/>
          </a:xfrm>
          <a:prstGeom prst="rect">
            <a:avLst/>
          </a:prstGeom>
        </p:spPr>
      </p:pic>
      <p:pic>
        <p:nvPicPr>
          <p:cNvPr id="10" name="Picture 9"/>
          <p:cNvPicPr>
            <a:picLocks noChangeAspect="1"/>
          </p:cNvPicPr>
          <p:nvPr/>
        </p:nvPicPr>
        <p:blipFill>
          <a:blip r:embed="rId4"/>
          <a:stretch>
            <a:fillRect/>
          </a:stretch>
        </p:blipFill>
        <p:spPr>
          <a:xfrm>
            <a:off x="3962399" y="3067891"/>
            <a:ext cx="11290257" cy="5047409"/>
          </a:xfrm>
          <a:prstGeom prst="rect">
            <a:avLst/>
          </a:prstGeom>
        </p:spPr>
      </p:pic>
      <p:pic>
        <p:nvPicPr>
          <p:cNvPr id="11" name="Picture 10"/>
          <p:cNvPicPr>
            <a:picLocks noChangeAspect="1"/>
          </p:cNvPicPr>
          <p:nvPr/>
        </p:nvPicPr>
        <p:blipFill>
          <a:blip r:embed="rId5"/>
          <a:stretch>
            <a:fillRect/>
          </a:stretch>
        </p:blipFill>
        <p:spPr>
          <a:xfrm>
            <a:off x="3409821" y="4296196"/>
            <a:ext cx="12395412" cy="1495425"/>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
        <p:nvSpPr>
          <p:cNvPr id="12" name="Footer Placeholder 7"/>
          <p:cNvSpPr>
            <a:spLocks noGrp="1"/>
          </p:cNvSpPr>
          <p:nvPr>
            <p:ph type="ftr" sz="quarter" idx="11"/>
          </p:nvPr>
        </p:nvSpPr>
        <p:spPr>
          <a:xfrm>
            <a:off x="6711950" y="9613900"/>
            <a:ext cx="2895600" cy="365125"/>
          </a:xfrm>
        </p:spPr>
        <p:txBody>
          <a:bodyPr/>
          <a:lstStyle/>
          <a:p>
            <a:r>
              <a:rPr lang="en-US" sz="2400" b="1" dirty="0" smtClean="0">
                <a:solidFill>
                  <a:schemeClr val="tx1"/>
                </a:solidFill>
              </a:rPr>
              <a:t>16</a:t>
            </a:r>
            <a:endParaRPr lang="en-US" sz="2400" b="1" dirty="0">
              <a:solidFill>
                <a:schemeClr val="tx1"/>
              </a:solidFill>
            </a:endParaRPr>
          </a:p>
        </p:txBody>
      </p:sp>
    </p:spTree>
    <p:extLst>
      <p:ext uri="{BB962C8B-B14F-4D97-AF65-F5344CB8AC3E}">
        <p14:creationId xmlns:p14="http://schemas.microsoft.com/office/powerpoint/2010/main" val="240207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628BEC7-E611-7384-47CD-7CCF8D89B2F7}"/>
              </a:ext>
            </a:extLst>
          </p:cNvPr>
          <p:cNvSpPr txBox="1"/>
          <p:nvPr/>
        </p:nvSpPr>
        <p:spPr>
          <a:xfrm>
            <a:off x="1295400" y="973059"/>
            <a:ext cx="14401800" cy="962443"/>
          </a:xfrm>
          <a:prstGeom prst="rect">
            <a:avLst/>
          </a:prstGeom>
          <a:noFill/>
        </p:spPr>
        <p:txBody>
          <a:bodyPr wrap="square">
            <a:spAutoFit/>
          </a:bodyPr>
          <a:lstStyle/>
          <a:p>
            <a:pPr>
              <a:lnSpc>
                <a:spcPts val="7584"/>
              </a:lnSpc>
            </a:pPr>
            <a:r>
              <a:rPr lang="en-US" sz="4000" b="1" dirty="0">
                <a:solidFill>
                  <a:srgbClr val="8A4182"/>
                </a:solidFill>
                <a:latin typeface="Roboto Slab" pitchFamily="2" charset="0"/>
                <a:ea typeface="Roboto Slab" pitchFamily="2" charset="0"/>
              </a:rPr>
              <a:t>SPIES IN JASMINE</a:t>
            </a:r>
          </a:p>
        </p:txBody>
      </p:sp>
      <p:sp>
        <p:nvSpPr>
          <p:cNvPr id="6" name="TextBox 5">
            <a:extLst>
              <a:ext uri="{FF2B5EF4-FFF2-40B4-BE49-F238E27FC236}">
                <a16:creationId xmlns="" xmlns:a16="http://schemas.microsoft.com/office/drawing/2014/main" id="{499271A4-F2B3-4E43-4727-2EC1091DDE96}"/>
              </a:ext>
            </a:extLst>
          </p:cNvPr>
          <p:cNvSpPr txBox="1"/>
          <p:nvPr/>
        </p:nvSpPr>
        <p:spPr>
          <a:xfrm>
            <a:off x="1295400" y="1935502"/>
            <a:ext cx="15925800" cy="5350183"/>
          </a:xfrm>
          <a:prstGeom prst="rect">
            <a:avLst/>
          </a:prstGeom>
          <a:noFill/>
        </p:spPr>
        <p:txBody>
          <a:bodyPr wrap="square">
            <a:spAutoFit/>
          </a:bodyPr>
          <a:lstStyle/>
          <a:p>
            <a:pPr algn="just">
              <a:lnSpc>
                <a:spcPts val="4060"/>
              </a:lnSpc>
            </a:pPr>
            <a:r>
              <a:rPr lang="en-US" sz="2800" dirty="0"/>
              <a:t>Spies are a feature used for </a:t>
            </a:r>
            <a:r>
              <a:rPr lang="en-US" sz="2800" dirty="0">
                <a:solidFill>
                  <a:srgbClr val="FF0000"/>
                </a:solidFill>
              </a:rPr>
              <a:t>mocking</a:t>
            </a:r>
            <a:r>
              <a:rPr lang="en-US" sz="2800" dirty="0"/>
              <a:t>, </a:t>
            </a:r>
            <a:r>
              <a:rPr lang="en-US" sz="2800" dirty="0">
                <a:solidFill>
                  <a:srgbClr val="FF0000"/>
                </a:solidFill>
              </a:rPr>
              <a:t>tracking</a:t>
            </a:r>
            <a:r>
              <a:rPr lang="en-US" sz="2800" dirty="0"/>
              <a:t> and </a:t>
            </a:r>
            <a:r>
              <a:rPr lang="en-US" sz="2800" dirty="0">
                <a:solidFill>
                  <a:srgbClr val="FF0000"/>
                </a:solidFill>
              </a:rPr>
              <a:t>verifying</a:t>
            </a:r>
            <a:r>
              <a:rPr lang="en-US" sz="2800" dirty="0"/>
              <a:t> to observe the behavior of functions during </a:t>
            </a:r>
            <a:r>
              <a:rPr lang="en-US" sz="2800" dirty="0" smtClean="0"/>
              <a:t>testing. Using </a:t>
            </a:r>
            <a:r>
              <a:rPr lang="en-US" sz="2800" dirty="0"/>
              <a:t>spies in Jasmine enhances the testing process by providing tools to monitor, control, and verify the behavior of functions</a:t>
            </a:r>
            <a:r>
              <a:rPr lang="en-US" sz="2800" dirty="0" smtClean="0"/>
              <a:t>.</a:t>
            </a:r>
          </a:p>
          <a:p>
            <a:pPr algn="just">
              <a:lnSpc>
                <a:spcPts val="4060"/>
              </a:lnSpc>
            </a:pPr>
            <a:r>
              <a:rPr lang="en-US" sz="2800" dirty="0" smtClean="0"/>
              <a:t>This </a:t>
            </a:r>
            <a:r>
              <a:rPr lang="en-US" sz="2800" dirty="0"/>
              <a:t>results in more effective, reliable, and maintainable tests. Spies allow you to focus on </a:t>
            </a:r>
            <a:r>
              <a:rPr lang="en-US" sz="2800" dirty="0">
                <a:solidFill>
                  <a:srgbClr val="FF0000"/>
                </a:solidFill>
              </a:rPr>
              <a:t>testing the logic of your code </a:t>
            </a:r>
            <a:r>
              <a:rPr lang="en-US" sz="2800" dirty="0"/>
              <a:t>without worrying about the </a:t>
            </a:r>
            <a:r>
              <a:rPr lang="en-US" sz="2800" dirty="0">
                <a:solidFill>
                  <a:srgbClr val="FF0000"/>
                </a:solidFill>
              </a:rPr>
              <a:t>behavior of its dependencies</a:t>
            </a:r>
            <a:r>
              <a:rPr lang="en-US" sz="2800" dirty="0"/>
              <a:t>, leading to better isolation and more robust unit tests.</a:t>
            </a:r>
          </a:p>
          <a:p>
            <a:pPr marL="457200" indent="-457200" algn="just">
              <a:lnSpc>
                <a:spcPts val="4060"/>
              </a:lnSpc>
              <a:buFont typeface="Wingdings" panose="05000000000000000000" pitchFamily="2" charset="2"/>
              <a:buChar char="Ø"/>
            </a:pPr>
            <a:r>
              <a:rPr lang="en-US" sz="2800" dirty="0"/>
              <a:t>They allow you to spy on function calls and determine how many times they were </a:t>
            </a:r>
            <a:r>
              <a:rPr lang="en-US" sz="2800" dirty="0" smtClean="0"/>
              <a:t>called, with </a:t>
            </a:r>
            <a:r>
              <a:rPr lang="en-US" sz="2800" dirty="0"/>
              <a:t>what arguments, etc.</a:t>
            </a:r>
          </a:p>
          <a:p>
            <a:pPr marL="457200" indent="-457200" algn="just">
              <a:lnSpc>
                <a:spcPts val="4060"/>
              </a:lnSpc>
              <a:buFont typeface="Wingdings" panose="05000000000000000000" pitchFamily="2" charset="2"/>
              <a:buChar char="Ø"/>
            </a:pPr>
            <a:r>
              <a:rPr lang="en-US" sz="2800" dirty="0"/>
              <a:t>Jasmine provides functions like </a:t>
            </a:r>
            <a:r>
              <a:rPr lang="en-US" sz="2800" dirty="0" err="1">
                <a:solidFill>
                  <a:srgbClr val="FF0000"/>
                </a:solidFill>
              </a:rPr>
              <a:t>jasmine.createSpy</a:t>
            </a:r>
            <a:r>
              <a:rPr lang="en-US" sz="2800" dirty="0">
                <a:solidFill>
                  <a:srgbClr val="FF0000"/>
                </a:solidFill>
              </a:rPr>
              <a:t>, </a:t>
            </a:r>
            <a:r>
              <a:rPr lang="en-US" sz="2800" dirty="0" err="1">
                <a:solidFill>
                  <a:srgbClr val="FF0000"/>
                </a:solidFill>
              </a:rPr>
              <a:t>spyOn</a:t>
            </a:r>
            <a:r>
              <a:rPr lang="en-US" sz="2800" dirty="0">
                <a:solidFill>
                  <a:srgbClr val="FF0000"/>
                </a:solidFill>
              </a:rPr>
              <a:t>, </a:t>
            </a:r>
            <a:r>
              <a:rPr lang="en-US" sz="2800" dirty="0" err="1">
                <a:solidFill>
                  <a:srgbClr val="FF0000"/>
                </a:solidFill>
              </a:rPr>
              <a:t>toHaveBeenCalled</a:t>
            </a:r>
            <a:r>
              <a:rPr lang="en-US" sz="2800" dirty="0">
                <a:solidFill>
                  <a:srgbClr val="FF0000"/>
                </a:solidFill>
              </a:rPr>
              <a:t>, </a:t>
            </a:r>
            <a:r>
              <a:rPr lang="en-US" sz="2800" dirty="0" err="1">
                <a:solidFill>
                  <a:srgbClr val="FF0000"/>
                </a:solidFill>
              </a:rPr>
              <a:t>toHaveBeenCalledWith</a:t>
            </a:r>
            <a:r>
              <a:rPr lang="en-US" sz="2800" dirty="0"/>
              <a:t>, etc</a:t>
            </a:r>
            <a:r>
              <a:rPr lang="en-US" sz="2800" dirty="0" smtClean="0"/>
              <a:t>., for </a:t>
            </a:r>
            <a:r>
              <a:rPr lang="en-US" sz="2800" dirty="0"/>
              <a:t>creating and using spies.</a:t>
            </a:r>
          </a:p>
        </p:txBody>
      </p:sp>
      <p:pic>
        <p:nvPicPr>
          <p:cNvPr id="9" name="Picture 8">
            <a:extLst>
              <a:ext uri="{FF2B5EF4-FFF2-40B4-BE49-F238E27FC236}">
                <a16:creationId xmlns="" xmlns:a16="http://schemas.microsoft.com/office/drawing/2014/main" id="{DD0C245F-D75A-9680-23DF-0434C5F12199}"/>
              </a:ext>
            </a:extLst>
          </p:cNvPr>
          <p:cNvPicPr>
            <a:picLocks noChangeAspect="1"/>
          </p:cNvPicPr>
          <p:nvPr/>
        </p:nvPicPr>
        <p:blipFill>
          <a:blip r:embed="rId2"/>
          <a:stretch>
            <a:fillRect/>
          </a:stretch>
        </p:blipFill>
        <p:spPr>
          <a:xfrm>
            <a:off x="5029200" y="1906443"/>
            <a:ext cx="8458200" cy="7790447"/>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7" name="Footer Placeholder 7"/>
          <p:cNvSpPr>
            <a:spLocks noGrp="1"/>
          </p:cNvSpPr>
          <p:nvPr>
            <p:ph type="ftr" sz="quarter" idx="11"/>
          </p:nvPr>
        </p:nvSpPr>
        <p:spPr>
          <a:xfrm>
            <a:off x="7048500" y="9744075"/>
            <a:ext cx="2895600" cy="365125"/>
          </a:xfrm>
        </p:spPr>
        <p:txBody>
          <a:bodyPr/>
          <a:lstStyle/>
          <a:p>
            <a:r>
              <a:rPr lang="en-US" sz="2400" b="1" dirty="0" smtClean="0">
                <a:solidFill>
                  <a:schemeClr val="tx1"/>
                </a:solidFill>
              </a:rPr>
              <a:t>17</a:t>
            </a:r>
            <a:endParaRPr lang="en-US" sz="2400" b="1" dirty="0">
              <a:solidFill>
                <a:schemeClr val="tx1"/>
              </a:solidFill>
            </a:endParaRPr>
          </a:p>
        </p:txBody>
      </p:sp>
    </p:spTree>
    <p:extLst>
      <p:ext uri="{BB962C8B-B14F-4D97-AF65-F5344CB8AC3E}">
        <p14:creationId xmlns:p14="http://schemas.microsoft.com/office/powerpoint/2010/main" val="220210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628BEC7-E611-7384-47CD-7CCF8D89B2F7}"/>
              </a:ext>
            </a:extLst>
          </p:cNvPr>
          <p:cNvSpPr txBox="1"/>
          <p:nvPr/>
        </p:nvSpPr>
        <p:spPr>
          <a:xfrm>
            <a:off x="1016430" y="979375"/>
            <a:ext cx="14401800" cy="949812"/>
          </a:xfrm>
          <a:prstGeom prst="rect">
            <a:avLst/>
          </a:prstGeom>
          <a:noFill/>
        </p:spPr>
        <p:txBody>
          <a:bodyPr wrap="square">
            <a:spAutoFit/>
          </a:bodyPr>
          <a:lstStyle/>
          <a:p>
            <a:pPr>
              <a:lnSpc>
                <a:spcPts val="7584"/>
              </a:lnSpc>
            </a:pPr>
            <a:r>
              <a:rPr lang="en-US" sz="4000" b="1" dirty="0">
                <a:solidFill>
                  <a:srgbClr val="8A4182"/>
                </a:solidFill>
                <a:latin typeface="Roboto Slab" pitchFamily="2" charset="0"/>
                <a:ea typeface="Roboto Slab" pitchFamily="2" charset="0"/>
              </a:rPr>
              <a:t>ASYNCHRONOUS TESTING</a:t>
            </a:r>
          </a:p>
        </p:txBody>
      </p:sp>
      <p:sp>
        <p:nvSpPr>
          <p:cNvPr id="6" name="TextBox 5">
            <a:extLst>
              <a:ext uri="{FF2B5EF4-FFF2-40B4-BE49-F238E27FC236}">
                <a16:creationId xmlns="" xmlns:a16="http://schemas.microsoft.com/office/drawing/2014/main" id="{499271A4-F2B3-4E43-4727-2EC1091DDE96}"/>
              </a:ext>
            </a:extLst>
          </p:cNvPr>
          <p:cNvSpPr txBox="1"/>
          <p:nvPr/>
        </p:nvSpPr>
        <p:spPr>
          <a:xfrm>
            <a:off x="1016430" y="1911129"/>
            <a:ext cx="15671370" cy="2721258"/>
          </a:xfrm>
          <a:prstGeom prst="rect">
            <a:avLst/>
          </a:prstGeom>
          <a:noFill/>
        </p:spPr>
        <p:txBody>
          <a:bodyPr wrap="square">
            <a:spAutoFit/>
          </a:bodyPr>
          <a:lstStyle/>
          <a:p>
            <a:pPr algn="just">
              <a:lnSpc>
                <a:spcPts val="4060"/>
              </a:lnSpc>
            </a:pPr>
            <a:r>
              <a:rPr lang="en-US" sz="2800" dirty="0"/>
              <a:t>Jasmine supports testing asynchronous code using callbacks, Promises, or async/await syntax.</a:t>
            </a:r>
          </a:p>
          <a:p>
            <a:pPr marL="457200" indent="-457200" algn="just">
              <a:lnSpc>
                <a:spcPts val="4060"/>
              </a:lnSpc>
              <a:buFont typeface="Arial" panose="020B0604020202020204" pitchFamily="34" charset="0"/>
              <a:buChar char="•"/>
            </a:pPr>
            <a:r>
              <a:rPr lang="en-US" sz="2800" dirty="0"/>
              <a:t>Handles real-world scenarios.</a:t>
            </a:r>
          </a:p>
          <a:p>
            <a:pPr marL="457200" indent="-457200" algn="just">
              <a:lnSpc>
                <a:spcPts val="4060"/>
              </a:lnSpc>
              <a:buFont typeface="Arial" panose="020B0604020202020204" pitchFamily="34" charset="0"/>
              <a:buChar char="•"/>
            </a:pPr>
            <a:r>
              <a:rPr lang="en-US" sz="2800" dirty="0"/>
              <a:t>It provides mechanisms like </a:t>
            </a:r>
            <a:r>
              <a:rPr lang="en-US" sz="2800" dirty="0">
                <a:solidFill>
                  <a:srgbClr val="FF0000"/>
                </a:solidFill>
              </a:rPr>
              <a:t>done callback</a:t>
            </a:r>
            <a:r>
              <a:rPr lang="en-US" sz="2800" dirty="0"/>
              <a:t>, returning a </a:t>
            </a:r>
            <a:r>
              <a:rPr lang="en-US" sz="2800" dirty="0">
                <a:solidFill>
                  <a:srgbClr val="FF0000"/>
                </a:solidFill>
              </a:rPr>
              <a:t>Promise</a:t>
            </a:r>
            <a:r>
              <a:rPr lang="en-US" sz="2800" dirty="0"/>
              <a:t> from a spec, or using </a:t>
            </a:r>
            <a:r>
              <a:rPr lang="en-US" sz="2800" dirty="0" err="1">
                <a:solidFill>
                  <a:srgbClr val="FF0000"/>
                </a:solidFill>
              </a:rPr>
              <a:t>async</a:t>
            </a:r>
            <a:r>
              <a:rPr lang="en-US" sz="2800" dirty="0">
                <a:solidFill>
                  <a:srgbClr val="FF0000"/>
                </a:solidFill>
              </a:rPr>
              <a:t>/await </a:t>
            </a:r>
            <a:endParaRPr lang="en-US" sz="2800" dirty="0" smtClean="0">
              <a:solidFill>
                <a:srgbClr val="FF0000"/>
              </a:solidFill>
            </a:endParaRPr>
          </a:p>
          <a:p>
            <a:pPr algn="just">
              <a:lnSpc>
                <a:spcPts val="4060"/>
              </a:lnSpc>
            </a:pPr>
            <a:r>
              <a:rPr lang="en-US" sz="2800" dirty="0"/>
              <a:t> </a:t>
            </a:r>
            <a:r>
              <a:rPr lang="en-US" sz="2800" dirty="0" smtClean="0"/>
              <a:t>     keywords </a:t>
            </a:r>
            <a:r>
              <a:rPr lang="en-US" sz="2800" dirty="0"/>
              <a:t>to handle asynchronous operations in tests.</a:t>
            </a:r>
          </a:p>
          <a:p>
            <a:pPr marL="457200" indent="-457200" algn="just">
              <a:lnSpc>
                <a:spcPts val="4060"/>
              </a:lnSpc>
              <a:buFont typeface="Arial" panose="020B0604020202020204" pitchFamily="34" charset="0"/>
              <a:buChar char="•"/>
            </a:pPr>
            <a:r>
              <a:rPr lang="en-US" sz="2800" dirty="0"/>
              <a:t>Jasmine knows to wait until the </a:t>
            </a:r>
            <a:r>
              <a:rPr lang="en-US" sz="2800" dirty="0">
                <a:solidFill>
                  <a:srgbClr val="FF0000"/>
                </a:solidFill>
              </a:rPr>
              <a:t>done callback </a:t>
            </a:r>
            <a:r>
              <a:rPr lang="en-US" sz="2800" dirty="0"/>
              <a:t>is called before considering the spec </a:t>
            </a:r>
            <a:r>
              <a:rPr lang="en-US" sz="2800" dirty="0" smtClean="0"/>
              <a:t>complete.</a:t>
            </a:r>
            <a:endParaRPr lang="en-US" sz="2800" dirty="0"/>
          </a:p>
        </p:txBody>
      </p:sp>
      <p:pic>
        <p:nvPicPr>
          <p:cNvPr id="4" name="Picture 3">
            <a:extLst>
              <a:ext uri="{FF2B5EF4-FFF2-40B4-BE49-F238E27FC236}">
                <a16:creationId xmlns="" xmlns:a16="http://schemas.microsoft.com/office/drawing/2014/main" id="{31E3613C-D9FC-A383-56FF-5C2402B92261}"/>
              </a:ext>
            </a:extLst>
          </p:cNvPr>
          <p:cNvPicPr>
            <a:picLocks noChangeAspect="1"/>
          </p:cNvPicPr>
          <p:nvPr/>
        </p:nvPicPr>
        <p:blipFill>
          <a:blip r:embed="rId2"/>
          <a:stretch>
            <a:fillRect/>
          </a:stretch>
        </p:blipFill>
        <p:spPr>
          <a:xfrm>
            <a:off x="2832315" y="1790700"/>
            <a:ext cx="12039599" cy="7701802"/>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
        <p:nvSpPr>
          <p:cNvPr id="7" name="Footer Placeholder 7"/>
          <p:cNvSpPr>
            <a:spLocks noGrp="1"/>
          </p:cNvSpPr>
          <p:nvPr>
            <p:ph type="ftr" sz="quarter" idx="11"/>
          </p:nvPr>
        </p:nvSpPr>
        <p:spPr>
          <a:xfrm>
            <a:off x="6172200" y="9807575"/>
            <a:ext cx="2895600" cy="365125"/>
          </a:xfrm>
        </p:spPr>
        <p:txBody>
          <a:bodyPr/>
          <a:lstStyle/>
          <a:p>
            <a:r>
              <a:rPr lang="en-US" sz="2400" b="1" dirty="0" smtClean="0">
                <a:solidFill>
                  <a:schemeClr val="tx1"/>
                </a:solidFill>
              </a:rPr>
              <a:t>18</a:t>
            </a:r>
            <a:endParaRPr lang="en-US" sz="2400" b="1" dirty="0">
              <a:solidFill>
                <a:schemeClr val="tx1"/>
              </a:solidFill>
            </a:endParaRPr>
          </a:p>
        </p:txBody>
      </p:sp>
    </p:spTree>
    <p:extLst>
      <p:ext uri="{BB962C8B-B14F-4D97-AF65-F5344CB8AC3E}">
        <p14:creationId xmlns:p14="http://schemas.microsoft.com/office/powerpoint/2010/main" val="413351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1000"/>
                                        <p:tgtEl>
                                          <p:spTgt spid="6">
                                            <p:txEl>
                                              <p:pRg st="4" end="4"/>
                                            </p:txEl>
                                          </p:spTgt>
                                        </p:tgtEl>
                                      </p:cBhvr>
                                    </p:animEffect>
                                    <p:anim calcmode="lin" valueType="num">
                                      <p:cBhvr>
                                        <p:cTn id="2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75766">
            <a:off x="15222846" y="8229600"/>
            <a:ext cx="4535351" cy="4114800"/>
          </a:xfrm>
          <a:custGeom>
            <a:avLst/>
            <a:gdLst/>
            <a:ahLst/>
            <a:cxnLst/>
            <a:rect l="l" t="t" r="r" b="b"/>
            <a:pathLst>
              <a:path w="4535351" h="4114800">
                <a:moveTo>
                  <a:pt x="0" y="0"/>
                </a:moveTo>
                <a:lnTo>
                  <a:pt x="4535351" y="0"/>
                </a:lnTo>
                <a:lnTo>
                  <a:pt x="4535351"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24239" y="1714500"/>
            <a:ext cx="9209444" cy="7501511"/>
          </a:xfrm>
          <a:custGeom>
            <a:avLst/>
            <a:gdLst/>
            <a:ahLst/>
            <a:cxnLst/>
            <a:rect l="l" t="t" r="r" b="b"/>
            <a:pathLst>
              <a:path w="9209444" h="7501511">
                <a:moveTo>
                  <a:pt x="0" y="0"/>
                </a:moveTo>
                <a:lnTo>
                  <a:pt x="9209444" y="0"/>
                </a:lnTo>
                <a:lnTo>
                  <a:pt x="9209444" y="7501511"/>
                </a:lnTo>
                <a:lnTo>
                  <a:pt x="0" y="750151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3275766">
            <a:off x="-2267675" y="-1705675"/>
            <a:ext cx="4535351" cy="4114800"/>
          </a:xfrm>
          <a:custGeom>
            <a:avLst/>
            <a:gdLst/>
            <a:ahLst/>
            <a:cxnLst/>
            <a:rect l="l" t="t" r="r" b="b"/>
            <a:pathLst>
              <a:path w="4535351" h="4114800">
                <a:moveTo>
                  <a:pt x="0" y="0"/>
                </a:moveTo>
                <a:lnTo>
                  <a:pt x="4535350" y="0"/>
                </a:lnTo>
                <a:lnTo>
                  <a:pt x="4535350"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1141298" y="1650507"/>
            <a:ext cx="7316350" cy="7478822"/>
          </a:xfrm>
          <a:custGeom>
            <a:avLst/>
            <a:gdLst/>
            <a:ahLst/>
            <a:cxnLst/>
            <a:rect l="l" t="t" r="r" b="b"/>
            <a:pathLst>
              <a:path w="7316350" h="7478822">
                <a:moveTo>
                  <a:pt x="0" y="0"/>
                </a:moveTo>
                <a:lnTo>
                  <a:pt x="7316350" y="0"/>
                </a:lnTo>
                <a:lnTo>
                  <a:pt x="7316350" y="7478823"/>
                </a:lnTo>
                <a:lnTo>
                  <a:pt x="0" y="747882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6" name="TextBox 6"/>
          <p:cNvSpPr txBox="1"/>
          <p:nvPr/>
        </p:nvSpPr>
        <p:spPr>
          <a:xfrm>
            <a:off x="9110133" y="3512349"/>
            <a:ext cx="7682291" cy="2871171"/>
          </a:xfrm>
          <a:prstGeom prst="rect">
            <a:avLst/>
          </a:prstGeom>
        </p:spPr>
        <p:txBody>
          <a:bodyPr lIns="0" tIns="0" rIns="0" bIns="0" rtlCol="0" anchor="t">
            <a:spAutoFit/>
          </a:bodyPr>
          <a:lstStyle/>
          <a:p>
            <a:pPr algn="r">
              <a:lnSpc>
                <a:spcPct val="150000"/>
              </a:lnSpc>
            </a:pPr>
            <a:r>
              <a:rPr lang="en-US" sz="3200" dirty="0">
                <a:solidFill>
                  <a:srgbClr val="000000"/>
                </a:solidFill>
                <a:latin typeface="Roboto Slab" pitchFamily="2" charset="0"/>
                <a:ea typeface="Roboto Slab" pitchFamily="2" charset="0"/>
                <a:cs typeface="Arial" panose="020B0604020202020204" pitchFamily="34" charset="0"/>
              </a:rPr>
              <a:t>Aqsa</a:t>
            </a:r>
          </a:p>
          <a:p>
            <a:pPr algn="r">
              <a:lnSpc>
                <a:spcPct val="150000"/>
              </a:lnSpc>
            </a:pPr>
            <a:r>
              <a:rPr lang="en-US" sz="3200" dirty="0" err="1">
                <a:solidFill>
                  <a:srgbClr val="000000"/>
                </a:solidFill>
                <a:latin typeface="Roboto Slab" pitchFamily="2" charset="0"/>
                <a:ea typeface="Roboto Slab" pitchFamily="2" charset="0"/>
                <a:cs typeface="Arial" panose="020B0604020202020204" pitchFamily="34" charset="0"/>
              </a:rPr>
              <a:t>Asiya</a:t>
            </a:r>
            <a:r>
              <a:rPr lang="en-US" sz="3200" dirty="0">
                <a:solidFill>
                  <a:srgbClr val="000000"/>
                </a:solidFill>
                <a:latin typeface="Roboto Slab" pitchFamily="2" charset="0"/>
                <a:ea typeface="Roboto Slab" pitchFamily="2" charset="0"/>
                <a:cs typeface="Arial" panose="020B0604020202020204" pitchFamily="34" charset="0"/>
              </a:rPr>
              <a:t> Gul</a:t>
            </a:r>
          </a:p>
          <a:p>
            <a:pPr algn="r">
              <a:lnSpc>
                <a:spcPct val="150000"/>
              </a:lnSpc>
            </a:pPr>
            <a:r>
              <a:rPr lang="en-US" sz="3200" dirty="0">
                <a:solidFill>
                  <a:srgbClr val="000000"/>
                </a:solidFill>
                <a:latin typeface="Roboto Slab" pitchFamily="2" charset="0"/>
                <a:ea typeface="Roboto Slab" pitchFamily="2" charset="0"/>
                <a:cs typeface="Arial" panose="020B0604020202020204" pitchFamily="34" charset="0"/>
              </a:rPr>
              <a:t>Areej Zeb</a:t>
            </a:r>
          </a:p>
          <a:p>
            <a:pPr algn="r">
              <a:lnSpc>
                <a:spcPct val="150000"/>
              </a:lnSpc>
            </a:pPr>
            <a:r>
              <a:rPr lang="en-US" sz="3200" dirty="0" err="1">
                <a:solidFill>
                  <a:srgbClr val="000000"/>
                </a:solidFill>
                <a:latin typeface="Roboto Slab" pitchFamily="2" charset="0"/>
                <a:ea typeface="Roboto Slab" pitchFamily="2" charset="0"/>
                <a:cs typeface="Arial" panose="020B0604020202020204" pitchFamily="34" charset="0"/>
              </a:rPr>
              <a:t>Mahnoor</a:t>
            </a:r>
            <a:r>
              <a:rPr lang="en-US" sz="3200" dirty="0">
                <a:solidFill>
                  <a:srgbClr val="000000"/>
                </a:solidFill>
                <a:latin typeface="Roboto Slab" pitchFamily="2" charset="0"/>
                <a:ea typeface="Roboto Slab" pitchFamily="2" charset="0"/>
                <a:cs typeface="Arial" panose="020B0604020202020204" pitchFamily="34" charset="0"/>
              </a:rPr>
              <a:t> </a:t>
            </a:r>
            <a:r>
              <a:rPr lang="en-US" sz="3200" dirty="0" err="1">
                <a:solidFill>
                  <a:srgbClr val="000000"/>
                </a:solidFill>
                <a:latin typeface="Roboto Slab" pitchFamily="2" charset="0"/>
                <a:ea typeface="Roboto Slab" pitchFamily="2" charset="0"/>
                <a:cs typeface="Arial" panose="020B0604020202020204" pitchFamily="34" charset="0"/>
              </a:rPr>
              <a:t>Fazal</a:t>
            </a:r>
            <a:endParaRPr lang="en-US" sz="3200" dirty="0">
              <a:solidFill>
                <a:srgbClr val="000000"/>
              </a:solidFill>
              <a:latin typeface="Roboto Slab" pitchFamily="2" charset="0"/>
              <a:ea typeface="Roboto Slab" pitchFamily="2" charset="0"/>
              <a:cs typeface="Arial" panose="020B0604020202020204" pitchFamily="34" charset="0"/>
            </a:endParaRPr>
          </a:p>
        </p:txBody>
      </p:sp>
      <p:sp>
        <p:nvSpPr>
          <p:cNvPr id="7" name="TextBox 7"/>
          <p:cNvSpPr txBox="1"/>
          <p:nvPr/>
        </p:nvSpPr>
        <p:spPr>
          <a:xfrm>
            <a:off x="7038824" y="2478247"/>
            <a:ext cx="9753600" cy="963277"/>
          </a:xfrm>
          <a:prstGeom prst="rect">
            <a:avLst/>
          </a:prstGeom>
        </p:spPr>
        <p:txBody>
          <a:bodyPr wrap="square" lIns="0" tIns="0" rIns="0" bIns="0" rtlCol="0" anchor="t">
            <a:spAutoFit/>
          </a:bodyPr>
          <a:lstStyle/>
          <a:p>
            <a:pPr algn="r">
              <a:lnSpc>
                <a:spcPts val="8736"/>
              </a:lnSpc>
            </a:pPr>
            <a:r>
              <a:rPr lang="en-US" sz="4000" b="1" dirty="0">
                <a:solidFill>
                  <a:srgbClr val="8A4182"/>
                </a:solidFill>
                <a:latin typeface="Roboto Slab" pitchFamily="2" charset="0"/>
                <a:ea typeface="Roboto Slab" pitchFamily="2" charset="0"/>
              </a:rPr>
              <a:t>GROUP MEMBERS </a:t>
            </a:r>
          </a:p>
        </p:txBody>
      </p:sp>
      <p:sp>
        <p:nvSpPr>
          <p:cNvPr id="8" name="Footer Placeholder 7"/>
          <p:cNvSpPr>
            <a:spLocks noGrp="1"/>
          </p:cNvSpPr>
          <p:nvPr>
            <p:ph type="ftr" sz="quarter" idx="11"/>
          </p:nvPr>
        </p:nvSpPr>
        <p:spPr>
          <a:xfrm>
            <a:off x="7467600" y="9298346"/>
            <a:ext cx="2895600" cy="365125"/>
          </a:xfrm>
        </p:spPr>
        <p:txBody>
          <a:bodyPr/>
          <a:lstStyle/>
          <a:p>
            <a:r>
              <a:rPr lang="en-US" sz="2400" b="1" dirty="0" smtClean="0">
                <a:solidFill>
                  <a:schemeClr val="tx1"/>
                </a:solidFill>
              </a:rPr>
              <a:t>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257300"/>
            <a:ext cx="13986148" cy="857479"/>
          </a:xfrm>
          <a:prstGeom prst="rect">
            <a:avLst/>
          </a:prstGeom>
        </p:spPr>
        <p:txBody>
          <a:bodyPr lIns="0" tIns="0" rIns="0" bIns="0" rtlCol="0" anchor="t">
            <a:spAutoFit/>
          </a:bodyPr>
          <a:lstStyle/>
          <a:p>
            <a:pPr>
              <a:lnSpc>
                <a:spcPts val="7584"/>
              </a:lnSpc>
            </a:pPr>
            <a:r>
              <a:rPr lang="en-US" sz="4000" b="1" dirty="0">
                <a:solidFill>
                  <a:srgbClr val="8A4182"/>
                </a:solidFill>
                <a:latin typeface="Roboto Slab" pitchFamily="2" charset="0"/>
                <a:ea typeface="Roboto Slab" pitchFamily="2" charset="0"/>
              </a:rPr>
              <a:t>SETTINGUP THE DEVELOPMENT ENVIRONMENT </a:t>
            </a:r>
          </a:p>
        </p:txBody>
      </p:sp>
      <p:sp>
        <p:nvSpPr>
          <p:cNvPr id="4" name="TextBox 4"/>
          <p:cNvSpPr txBox="1"/>
          <p:nvPr/>
        </p:nvSpPr>
        <p:spPr>
          <a:xfrm>
            <a:off x="1028700" y="2330830"/>
            <a:ext cx="16482195" cy="3154710"/>
          </a:xfrm>
          <a:prstGeom prst="rect">
            <a:avLst/>
          </a:prstGeom>
        </p:spPr>
        <p:txBody>
          <a:bodyPr lIns="0" tIns="0" rIns="0" bIns="0" rtlCol="0" anchor="t">
            <a:spAutoFit/>
          </a:bodyPr>
          <a:lstStyle/>
          <a:p>
            <a:pPr>
              <a:lnSpc>
                <a:spcPts val="4060"/>
              </a:lnSpc>
            </a:pPr>
            <a:r>
              <a:rPr lang="en-US" sz="3200" b="1" dirty="0">
                <a:solidFill>
                  <a:srgbClr val="000000"/>
                </a:solidFill>
              </a:rPr>
              <a:t>INSTALLATION STEPS:</a:t>
            </a:r>
          </a:p>
          <a:p>
            <a:pPr>
              <a:lnSpc>
                <a:spcPts val="4060"/>
              </a:lnSpc>
            </a:pPr>
            <a:endParaRPr lang="en-US" sz="3200" b="1" dirty="0">
              <a:solidFill>
                <a:srgbClr val="000000"/>
              </a:solidFill>
            </a:endParaRPr>
          </a:p>
          <a:p>
            <a:pPr marL="514350" indent="-514350" algn="just">
              <a:lnSpc>
                <a:spcPts val="4060"/>
              </a:lnSpc>
              <a:buFont typeface="+mj-lt"/>
              <a:buAutoNum type="arabicPeriod"/>
            </a:pPr>
            <a:r>
              <a:rPr lang="en-US" sz="2800" dirty="0">
                <a:solidFill>
                  <a:srgbClr val="000000"/>
                </a:solidFill>
              </a:rPr>
              <a:t>Please establish a folder within a preferred drive to initiate the project setup.</a:t>
            </a:r>
          </a:p>
          <a:p>
            <a:pPr marL="514350" indent="-514350" algn="just">
              <a:lnSpc>
                <a:spcPts val="4060"/>
              </a:lnSpc>
              <a:buFont typeface="+mj-lt"/>
              <a:buAutoNum type="arabicPeriod"/>
            </a:pPr>
            <a:r>
              <a:rPr lang="en-US" sz="2800" dirty="0">
                <a:solidFill>
                  <a:srgbClr val="000000"/>
                </a:solidFill>
              </a:rPr>
              <a:t>Open a command prompt in the newly created folder to proceed with the installation steps provided in the following link.</a:t>
            </a:r>
          </a:p>
          <a:p>
            <a:pPr marL="514350" indent="-514350" algn="just">
              <a:lnSpc>
                <a:spcPts val="4060"/>
              </a:lnSpc>
              <a:buFont typeface="+mj-lt"/>
              <a:buAutoNum type="arabicPeriod"/>
            </a:pPr>
            <a:r>
              <a:rPr lang="en-US" sz="2800" dirty="0">
                <a:solidFill>
                  <a:srgbClr val="000000"/>
                </a:solidFill>
              </a:rPr>
              <a:t>Please access the provided link, </a:t>
            </a:r>
            <a:r>
              <a:rPr lang="en-US" sz="2800" dirty="0">
                <a:solidFill>
                  <a:srgbClr val="FF0000"/>
                </a:solidFill>
                <a:hlinkClick r:id="rId2"/>
              </a:rPr>
              <a:t>https://jasmine.github.io/</a:t>
            </a:r>
            <a:r>
              <a:rPr lang="en-US" sz="2800" dirty="0">
                <a:solidFill>
                  <a:srgbClr val="FF0000"/>
                </a:solidFill>
              </a:rPr>
              <a:t>  </a:t>
            </a:r>
            <a:r>
              <a:rPr lang="en-US" sz="2800" dirty="0">
                <a:solidFill>
                  <a:srgbClr val="000000"/>
                </a:solidFill>
              </a:rPr>
              <a:t>for detailed instructions on installation.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682574"/>
            <a:ext cx="12136087" cy="60380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1" y="2682574"/>
            <a:ext cx="12136086" cy="550892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398" y="2694843"/>
            <a:ext cx="11814449" cy="6453391"/>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9" name="Footer Placeholder 7"/>
          <p:cNvSpPr>
            <a:spLocks noGrp="1"/>
          </p:cNvSpPr>
          <p:nvPr>
            <p:ph type="ftr" sz="quarter" idx="11"/>
          </p:nvPr>
        </p:nvSpPr>
        <p:spPr>
          <a:xfrm>
            <a:off x="6172200" y="9701213"/>
            <a:ext cx="2895600" cy="365125"/>
          </a:xfrm>
        </p:spPr>
        <p:txBody>
          <a:bodyPr/>
          <a:lstStyle/>
          <a:p>
            <a:r>
              <a:rPr lang="en-US" sz="2400" b="1" dirty="0" smtClean="0">
                <a:solidFill>
                  <a:schemeClr val="tx1"/>
                </a:solidFill>
              </a:rPr>
              <a:t>19</a:t>
            </a:r>
            <a:endParaRPr lang="en-US" sz="24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7"/>
          <p:cNvSpPr>
            <a:spLocks noGrp="1"/>
          </p:cNvSpPr>
          <p:nvPr>
            <p:ph type="ftr" sz="quarter" idx="11"/>
          </p:nvPr>
        </p:nvSpPr>
        <p:spPr>
          <a:xfrm>
            <a:off x="6373813" y="9736138"/>
            <a:ext cx="2895600" cy="365125"/>
          </a:xfrm>
        </p:spPr>
        <p:txBody>
          <a:bodyPr/>
          <a:lstStyle/>
          <a:p>
            <a:r>
              <a:rPr lang="en-US" sz="2400" b="1" dirty="0" smtClean="0">
                <a:solidFill>
                  <a:schemeClr val="tx1"/>
                </a:solidFill>
              </a:rPr>
              <a:t>20</a:t>
            </a:r>
            <a:endParaRPr lang="en-US" sz="2400" b="1" dirty="0">
              <a:solidFill>
                <a:schemeClr val="tx1"/>
              </a:solidFill>
            </a:endParaRPr>
          </a:p>
        </p:txBody>
      </p:sp>
      <p:sp>
        <p:nvSpPr>
          <p:cNvPr id="3" name="TextBox 3"/>
          <p:cNvSpPr txBox="1"/>
          <p:nvPr/>
        </p:nvSpPr>
        <p:spPr>
          <a:xfrm>
            <a:off x="1028700" y="1257300"/>
            <a:ext cx="13986148" cy="857479"/>
          </a:xfrm>
          <a:prstGeom prst="rect">
            <a:avLst/>
          </a:prstGeom>
        </p:spPr>
        <p:txBody>
          <a:bodyPr lIns="0" tIns="0" rIns="0" bIns="0" rtlCol="0" anchor="t">
            <a:spAutoFit/>
          </a:bodyPr>
          <a:lstStyle/>
          <a:p>
            <a:pPr>
              <a:lnSpc>
                <a:spcPts val="7584"/>
              </a:lnSpc>
            </a:pPr>
            <a:r>
              <a:rPr lang="en-US" sz="4000" b="1" dirty="0">
                <a:solidFill>
                  <a:srgbClr val="8A4182"/>
                </a:solidFill>
                <a:latin typeface="Roboto Slab" pitchFamily="2" charset="0"/>
                <a:ea typeface="Roboto Slab" pitchFamily="2" charset="0"/>
              </a:rPr>
              <a:t>SETTINGUP THE DEVELOPMENT ENVIRONMENT </a:t>
            </a:r>
          </a:p>
        </p:txBody>
      </p:sp>
      <p:sp>
        <p:nvSpPr>
          <p:cNvPr id="4" name="TextBox 4"/>
          <p:cNvSpPr txBox="1"/>
          <p:nvPr/>
        </p:nvSpPr>
        <p:spPr>
          <a:xfrm>
            <a:off x="1028700" y="2330830"/>
            <a:ext cx="16482195" cy="1577355"/>
          </a:xfrm>
          <a:prstGeom prst="rect">
            <a:avLst/>
          </a:prstGeom>
        </p:spPr>
        <p:txBody>
          <a:bodyPr lIns="0" tIns="0" rIns="0" bIns="0" rtlCol="0" anchor="t">
            <a:spAutoFit/>
          </a:bodyPr>
          <a:lstStyle/>
          <a:p>
            <a:pPr algn="just">
              <a:lnSpc>
                <a:spcPts val="4060"/>
              </a:lnSpc>
            </a:pPr>
            <a:r>
              <a:rPr lang="en-US" sz="2800" dirty="0">
                <a:solidFill>
                  <a:srgbClr val="000000"/>
                </a:solidFill>
              </a:rPr>
              <a:t>4. To open the code editor (</a:t>
            </a:r>
            <a:r>
              <a:rPr lang="en-US" sz="2800" dirty="0">
                <a:solidFill>
                  <a:srgbClr val="FF0000"/>
                </a:solidFill>
              </a:rPr>
              <a:t>Visual Studio Code</a:t>
            </a:r>
            <a:r>
              <a:rPr lang="en-US" sz="2800" dirty="0">
                <a:solidFill>
                  <a:srgbClr val="000000"/>
                </a:solidFill>
              </a:rPr>
              <a:t>) type command “</a:t>
            </a:r>
            <a:r>
              <a:rPr lang="en-US" sz="2800" dirty="0">
                <a:solidFill>
                  <a:srgbClr val="FF0000"/>
                </a:solidFill>
              </a:rPr>
              <a:t>code .</a:t>
            </a:r>
            <a:r>
              <a:rPr lang="en-US" sz="2800" dirty="0">
                <a:solidFill>
                  <a:srgbClr val="000000"/>
                </a:solidFill>
              </a:rPr>
              <a:t>”  in command prompt.</a:t>
            </a:r>
          </a:p>
          <a:p>
            <a:pPr algn="just">
              <a:lnSpc>
                <a:spcPts val="4060"/>
              </a:lnSpc>
            </a:pPr>
            <a:r>
              <a:rPr lang="en-US" sz="2800" dirty="0">
                <a:solidFill>
                  <a:srgbClr val="000000"/>
                </a:solidFill>
              </a:rPr>
              <a:t>5. To enable test execution, please insert the following command into the "</a:t>
            </a:r>
            <a:r>
              <a:rPr lang="en-US" sz="2800" dirty="0" err="1">
                <a:solidFill>
                  <a:srgbClr val="FF0000"/>
                </a:solidFill>
              </a:rPr>
              <a:t>Package.json</a:t>
            </a:r>
            <a:r>
              <a:rPr lang="en-US" sz="2800" dirty="0">
                <a:solidFill>
                  <a:srgbClr val="000000"/>
                </a:solidFill>
              </a:rPr>
              <a:t>" file within the integrated                       development environment (IDE): "</a:t>
            </a:r>
            <a:r>
              <a:rPr lang="en-US" sz="2800" dirty="0">
                <a:solidFill>
                  <a:srgbClr val="FF0000"/>
                </a:solidFill>
              </a:rPr>
              <a:t>scripts": {"test": "jasmine-browser-runner </a:t>
            </a:r>
            <a:r>
              <a:rPr lang="en-US" sz="2800" dirty="0" err="1">
                <a:solidFill>
                  <a:srgbClr val="FF0000"/>
                </a:solidFill>
              </a:rPr>
              <a:t>runSpecs</a:t>
            </a:r>
            <a:r>
              <a:rPr lang="en-US" sz="2800" dirty="0">
                <a:solidFill>
                  <a:srgbClr val="FF0000"/>
                </a:solidFill>
              </a:rPr>
              <a:t>"}.</a:t>
            </a: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501" y="4124236"/>
            <a:ext cx="12984347" cy="5743664"/>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67555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7"/>
          <p:cNvSpPr>
            <a:spLocks noGrp="1"/>
          </p:cNvSpPr>
          <p:nvPr>
            <p:ph type="ftr" sz="quarter" idx="11"/>
          </p:nvPr>
        </p:nvSpPr>
        <p:spPr>
          <a:xfrm>
            <a:off x="5791200" y="9653588"/>
            <a:ext cx="2895600" cy="365125"/>
          </a:xfrm>
        </p:spPr>
        <p:txBody>
          <a:bodyPr/>
          <a:lstStyle/>
          <a:p>
            <a:r>
              <a:rPr lang="en-US" sz="2400" b="1" dirty="0" smtClean="0">
                <a:solidFill>
                  <a:schemeClr val="tx1"/>
                </a:solidFill>
              </a:rPr>
              <a:t>21</a:t>
            </a:r>
            <a:endParaRPr lang="en-US" sz="2400" b="1" dirty="0">
              <a:solidFill>
                <a:schemeClr val="tx1"/>
              </a:solidFill>
            </a:endParaRPr>
          </a:p>
        </p:txBody>
      </p:sp>
      <p:sp>
        <p:nvSpPr>
          <p:cNvPr id="3" name="TextBox 3"/>
          <p:cNvSpPr txBox="1"/>
          <p:nvPr/>
        </p:nvSpPr>
        <p:spPr>
          <a:xfrm>
            <a:off x="1028700" y="1257300"/>
            <a:ext cx="13986148" cy="857479"/>
          </a:xfrm>
          <a:prstGeom prst="rect">
            <a:avLst/>
          </a:prstGeom>
        </p:spPr>
        <p:txBody>
          <a:bodyPr lIns="0" tIns="0" rIns="0" bIns="0" rtlCol="0" anchor="t">
            <a:spAutoFit/>
          </a:bodyPr>
          <a:lstStyle/>
          <a:p>
            <a:pPr>
              <a:lnSpc>
                <a:spcPts val="7584"/>
              </a:lnSpc>
            </a:pPr>
            <a:r>
              <a:rPr lang="en-US" sz="4000" b="1" dirty="0">
                <a:solidFill>
                  <a:srgbClr val="8A4182"/>
                </a:solidFill>
                <a:latin typeface="Roboto Slab" pitchFamily="2" charset="0"/>
                <a:ea typeface="Roboto Slab" pitchFamily="2" charset="0"/>
              </a:rPr>
              <a:t>SETTINGUP THE DEVELOPMENT ENVIRONMENT </a:t>
            </a:r>
          </a:p>
        </p:txBody>
      </p:sp>
      <p:sp>
        <p:nvSpPr>
          <p:cNvPr id="4" name="TextBox 4"/>
          <p:cNvSpPr txBox="1"/>
          <p:nvPr/>
        </p:nvSpPr>
        <p:spPr>
          <a:xfrm>
            <a:off x="1028700" y="2330830"/>
            <a:ext cx="16482195" cy="1051570"/>
          </a:xfrm>
          <a:prstGeom prst="rect">
            <a:avLst/>
          </a:prstGeom>
        </p:spPr>
        <p:txBody>
          <a:bodyPr lIns="0" tIns="0" rIns="0" bIns="0" rtlCol="0" anchor="t">
            <a:spAutoFit/>
          </a:bodyPr>
          <a:lstStyle/>
          <a:p>
            <a:pPr algn="just">
              <a:lnSpc>
                <a:spcPts val="4060"/>
              </a:lnSpc>
            </a:pPr>
            <a:r>
              <a:rPr lang="en-US" sz="2800" dirty="0"/>
              <a:t>6. Finally, to run the test cases within the browser execute command.” </a:t>
            </a:r>
            <a:r>
              <a:rPr lang="en-US" sz="2800" dirty="0">
                <a:solidFill>
                  <a:srgbClr val="FF0000"/>
                </a:solidFill>
              </a:rPr>
              <a:t>npm test</a:t>
            </a:r>
            <a:r>
              <a:rPr lang="en-US" sz="2800" dirty="0"/>
              <a:t>”</a:t>
            </a:r>
          </a:p>
          <a:p>
            <a:pPr algn="just">
              <a:lnSpc>
                <a:spcPts val="4060"/>
              </a:lnSpc>
            </a:pPr>
            <a:r>
              <a:rPr lang="en-US" sz="2800" dirty="0"/>
              <a:t>7. To open the test cases in the browser use the given command in cmd. “</a:t>
            </a:r>
            <a:r>
              <a:rPr lang="en-US" sz="2800" dirty="0" err="1">
                <a:solidFill>
                  <a:srgbClr val="FF0000"/>
                </a:solidFill>
              </a:rPr>
              <a:t>npx</a:t>
            </a:r>
            <a:r>
              <a:rPr lang="en-US" sz="2800" dirty="0">
                <a:solidFill>
                  <a:srgbClr val="FF0000"/>
                </a:solidFill>
              </a:rPr>
              <a:t> jasmine-browser-runner serve</a:t>
            </a:r>
            <a:r>
              <a:rPr lang="en-US" sz="2800" dirty="0"/>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057" y="3598451"/>
            <a:ext cx="12054293" cy="64198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440" y="2445926"/>
            <a:ext cx="9153525" cy="23050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1359" y="3848100"/>
            <a:ext cx="12261685" cy="4593538"/>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34942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05414592"/>
              </p:ext>
            </p:extLst>
          </p:nvPr>
        </p:nvGraphicFramePr>
        <p:xfrm>
          <a:off x="765024" y="1562100"/>
          <a:ext cx="16084217" cy="8385570"/>
        </p:xfrm>
        <a:graphic>
          <a:graphicData uri="http://schemas.openxmlformats.org/drawingml/2006/table">
            <a:tbl>
              <a:tblPr/>
              <a:tblGrid>
                <a:gridCol w="4109735">
                  <a:extLst>
                    <a:ext uri="{9D8B030D-6E8A-4147-A177-3AD203B41FA5}">
                      <a16:colId xmlns="" xmlns:a16="http://schemas.microsoft.com/office/drawing/2014/main" val="20000"/>
                    </a:ext>
                  </a:extLst>
                </a:gridCol>
                <a:gridCol w="11974482">
                  <a:extLst>
                    <a:ext uri="{9D8B030D-6E8A-4147-A177-3AD203B41FA5}">
                      <a16:colId xmlns="" xmlns:a16="http://schemas.microsoft.com/office/drawing/2014/main" val="20001"/>
                    </a:ext>
                  </a:extLst>
                </a:gridCol>
              </a:tblGrid>
              <a:tr h="2241701">
                <a:tc>
                  <a:txBody>
                    <a:bodyPr/>
                    <a:lstStyle/>
                    <a:p>
                      <a:pPr algn="l">
                        <a:lnSpc>
                          <a:spcPts val="2800"/>
                        </a:lnSpc>
                        <a:defRPr/>
                      </a:pPr>
                      <a:r>
                        <a:rPr lang="en-US" sz="2000" b="1" dirty="0">
                          <a:solidFill>
                            <a:srgbClr val="000000"/>
                          </a:solidFill>
                          <a:latin typeface="+mj-lt"/>
                        </a:rPr>
                        <a:t>MATHEMATICAL OPERATIONS</a:t>
                      </a:r>
                      <a:endParaRPr lang="en-US" sz="2000" b="1" dirty="0">
                        <a:latin typeface="+mj-lt"/>
                      </a:endParaRPr>
                    </a:p>
                    <a:p>
                      <a:pPr algn="l">
                        <a:lnSpc>
                          <a:spcPts val="2800"/>
                        </a:lnSpc>
                      </a:pPr>
                      <a:endParaRPr lang="en-US" sz="2000" b="1" dirty="0">
                        <a:latin typeface="+mj-lt"/>
                      </a:endParaRPr>
                    </a:p>
                  </a:txBody>
                  <a:tcPr marL="190500" marR="190500" marT="190500" marB="190500">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tc>
                  <a:txBody>
                    <a:bodyPr/>
                    <a:lstStyle/>
                    <a:p>
                      <a:pPr marL="388622" lvl="1" indent="-194311" algn="l">
                        <a:lnSpc>
                          <a:spcPts val="2520"/>
                        </a:lnSpc>
                        <a:buFont typeface="Arial"/>
                        <a:buChar char="•"/>
                        <a:defRPr/>
                      </a:pPr>
                      <a:r>
                        <a:rPr lang="en-US" sz="2000" b="1" dirty="0">
                          <a:solidFill>
                            <a:srgbClr val="000000"/>
                          </a:solidFill>
                          <a:latin typeface="+mj-lt"/>
                        </a:rPr>
                        <a:t>Testing add function     </a:t>
                      </a:r>
                      <a:endParaRPr lang="en-US" sz="2000" b="1" dirty="0">
                        <a:latin typeface="+mj-lt"/>
                      </a:endParaRPr>
                    </a:p>
                    <a:p>
                      <a:pPr marL="388622" lvl="1" indent="-194311" algn="l">
                        <a:lnSpc>
                          <a:spcPts val="2520"/>
                        </a:lnSpc>
                        <a:buFont typeface="Arial"/>
                        <a:buChar char="•"/>
                      </a:pPr>
                      <a:r>
                        <a:rPr lang="en-US" sz="2000" b="1" dirty="0">
                          <a:solidFill>
                            <a:srgbClr val="000000"/>
                          </a:solidFill>
                          <a:latin typeface="+mj-lt"/>
                        </a:rPr>
                        <a:t>Testing linear equation function</a:t>
                      </a:r>
                    </a:p>
                    <a:p>
                      <a:pPr marL="388622" lvl="1" indent="-194311" algn="l">
                        <a:lnSpc>
                          <a:spcPts val="2520"/>
                        </a:lnSpc>
                        <a:buFont typeface="Arial"/>
                        <a:buChar char="•"/>
                      </a:pPr>
                      <a:r>
                        <a:rPr lang="en-US" sz="2000" b="1" dirty="0">
                          <a:solidFill>
                            <a:srgbClr val="000000"/>
                          </a:solidFill>
                          <a:latin typeface="+mj-lt"/>
                        </a:rPr>
                        <a:t>Testing exponential function</a:t>
                      </a:r>
                    </a:p>
                    <a:p>
                      <a:pPr marL="388622" lvl="1" indent="-194311" algn="l">
                        <a:lnSpc>
                          <a:spcPts val="2520"/>
                        </a:lnSpc>
                        <a:buFont typeface="Arial"/>
                        <a:buChar char="•"/>
                      </a:pPr>
                      <a:r>
                        <a:rPr lang="en-US" sz="2000" b="1" dirty="0">
                          <a:solidFill>
                            <a:srgbClr val="000000"/>
                          </a:solidFill>
                          <a:latin typeface="+mj-lt"/>
                        </a:rPr>
                        <a:t>Testing Factorial Function</a:t>
                      </a:r>
                    </a:p>
                    <a:p>
                      <a:pPr marL="388622" lvl="1" indent="-194311" algn="l">
                        <a:lnSpc>
                          <a:spcPts val="2520"/>
                        </a:lnSpc>
                        <a:buFont typeface="Arial"/>
                        <a:buChar char="•"/>
                      </a:pPr>
                      <a:r>
                        <a:rPr lang="en-US" sz="2000" b="1" dirty="0">
                          <a:solidFill>
                            <a:srgbClr val="000000"/>
                          </a:solidFill>
                          <a:latin typeface="+mj-lt"/>
                        </a:rPr>
                        <a:t>Testing a Function that Checks a Prime number</a:t>
                      </a:r>
                    </a:p>
                    <a:p>
                      <a:pPr marL="388622" lvl="1" indent="-194311" algn="l">
                        <a:lnSpc>
                          <a:spcPts val="2520"/>
                        </a:lnSpc>
                        <a:buFont typeface="Arial"/>
                        <a:buChar char="•"/>
                      </a:pPr>
                      <a:r>
                        <a:rPr lang="en-US" sz="2000" b="1" dirty="0">
                          <a:solidFill>
                            <a:srgbClr val="000000"/>
                          </a:solidFill>
                          <a:latin typeface="+mj-lt"/>
                        </a:rPr>
                        <a:t>Testing Celsius to Fahrenheit function</a:t>
                      </a:r>
                    </a:p>
                  </a:txBody>
                  <a:tcPr marL="190500" marR="190500" marT="190500" marB="190500">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1640270">
                <a:tc>
                  <a:txBody>
                    <a:bodyPr/>
                    <a:lstStyle/>
                    <a:p>
                      <a:pPr algn="l">
                        <a:lnSpc>
                          <a:spcPts val="2800"/>
                        </a:lnSpc>
                        <a:defRPr/>
                      </a:pPr>
                      <a:r>
                        <a:rPr lang="en-US" sz="2000" b="1">
                          <a:solidFill>
                            <a:srgbClr val="000000"/>
                          </a:solidFill>
                          <a:latin typeface="+mj-lt"/>
                        </a:rPr>
                        <a:t>STRING OPERATIONS</a:t>
                      </a:r>
                      <a:endParaRPr lang="en-US" sz="2000" b="1">
                        <a:latin typeface="+mj-lt"/>
                      </a:endParaRPr>
                    </a:p>
                    <a:p>
                      <a:pPr algn="l">
                        <a:lnSpc>
                          <a:spcPts val="2800"/>
                        </a:lnSpc>
                      </a:pPr>
                      <a:endParaRPr lang="en-US" sz="2000" b="1">
                        <a:latin typeface="+mj-lt"/>
                      </a:endParaRPr>
                    </a:p>
                  </a:txBody>
                  <a:tcPr marL="190500" marR="190500" marT="190500" marB="190500">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tc>
                  <a:txBody>
                    <a:bodyPr/>
                    <a:lstStyle/>
                    <a:p>
                      <a:pPr marL="388622" lvl="1" indent="-194311" algn="l">
                        <a:lnSpc>
                          <a:spcPts val="2520"/>
                        </a:lnSpc>
                        <a:buFont typeface="Arial"/>
                        <a:buChar char="•"/>
                        <a:defRPr/>
                      </a:pPr>
                      <a:r>
                        <a:rPr lang="en-US" sz="2000" b="1" dirty="0">
                          <a:solidFill>
                            <a:srgbClr val="000000"/>
                          </a:solidFill>
                          <a:latin typeface="+mj-lt"/>
                        </a:rPr>
                        <a:t>Testing String Concatenation Function</a:t>
                      </a:r>
                      <a:endParaRPr lang="en-US" sz="2000" b="1" dirty="0">
                        <a:latin typeface="+mj-lt"/>
                      </a:endParaRPr>
                    </a:p>
                    <a:p>
                      <a:pPr marL="388622" lvl="1" indent="-194311" algn="l">
                        <a:lnSpc>
                          <a:spcPts val="2520"/>
                        </a:lnSpc>
                        <a:buFont typeface="Arial"/>
                        <a:buChar char="•"/>
                      </a:pPr>
                      <a:r>
                        <a:rPr lang="en-US" sz="2000" b="1" dirty="0">
                          <a:solidFill>
                            <a:srgbClr val="000000"/>
                          </a:solidFill>
                          <a:latin typeface="+mj-lt"/>
                        </a:rPr>
                        <a:t>Testing string reversal function</a:t>
                      </a:r>
                    </a:p>
                    <a:p>
                      <a:pPr marL="388622" lvl="1" indent="-194311" algn="l">
                        <a:lnSpc>
                          <a:spcPts val="2520"/>
                        </a:lnSpc>
                        <a:buFont typeface="Arial"/>
                        <a:buChar char="•"/>
                      </a:pPr>
                      <a:r>
                        <a:rPr lang="en-US" sz="2000" b="1" dirty="0">
                          <a:solidFill>
                            <a:srgbClr val="000000"/>
                          </a:solidFill>
                          <a:latin typeface="+mj-lt"/>
                        </a:rPr>
                        <a:t>Testing a Function that Capitalizes the First Letter of Each Word</a:t>
                      </a:r>
                    </a:p>
                    <a:p>
                      <a:pPr marL="388622" lvl="1" indent="-194311" algn="l">
                        <a:lnSpc>
                          <a:spcPts val="2520"/>
                        </a:lnSpc>
                        <a:buFont typeface="Arial"/>
                        <a:buChar char="•"/>
                      </a:pPr>
                      <a:r>
                        <a:rPr lang="en-US" sz="2000" b="1" dirty="0">
                          <a:solidFill>
                            <a:srgbClr val="000000"/>
                          </a:solidFill>
                          <a:latin typeface="+mj-lt"/>
                        </a:rPr>
                        <a:t>Testing function to remove white spaces from a string</a:t>
                      </a:r>
                    </a:p>
                  </a:txBody>
                  <a:tcPr marL="190500" marR="190500" marT="190500" marB="190500">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 xmlns:a16="http://schemas.microsoft.com/office/drawing/2014/main" val="10001"/>
                  </a:ext>
                </a:extLst>
              </a:tr>
              <a:tr h="1640270">
                <a:tc>
                  <a:txBody>
                    <a:bodyPr/>
                    <a:lstStyle/>
                    <a:p>
                      <a:pPr algn="l">
                        <a:lnSpc>
                          <a:spcPts val="2800"/>
                        </a:lnSpc>
                        <a:defRPr/>
                      </a:pPr>
                      <a:r>
                        <a:rPr lang="en-US" sz="2000" b="1">
                          <a:solidFill>
                            <a:srgbClr val="000000"/>
                          </a:solidFill>
                          <a:latin typeface="+mj-lt"/>
                        </a:rPr>
                        <a:t>ARRAY OPERATIONS:</a:t>
                      </a:r>
                      <a:endParaRPr lang="en-US" sz="2000" b="1">
                        <a:latin typeface="+mj-lt"/>
                      </a:endParaRPr>
                    </a:p>
                    <a:p>
                      <a:pPr algn="l">
                        <a:lnSpc>
                          <a:spcPts val="2800"/>
                        </a:lnSpc>
                      </a:pPr>
                      <a:endParaRPr lang="en-US" sz="2000" b="1">
                        <a:latin typeface="+mj-lt"/>
                      </a:endParaRPr>
                    </a:p>
                  </a:txBody>
                  <a:tcPr marL="190500" marR="190500" marT="190500" marB="190500">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tc>
                  <a:txBody>
                    <a:bodyPr/>
                    <a:lstStyle/>
                    <a:p>
                      <a:pPr marL="388622" lvl="1" indent="-194311" algn="l">
                        <a:lnSpc>
                          <a:spcPts val="2520"/>
                        </a:lnSpc>
                        <a:buFont typeface="Arial"/>
                        <a:buChar char="•"/>
                        <a:defRPr/>
                      </a:pPr>
                      <a:r>
                        <a:rPr lang="en-US" sz="2000" b="1" dirty="0">
                          <a:solidFill>
                            <a:srgbClr val="000000"/>
                          </a:solidFill>
                          <a:latin typeface="+mj-lt"/>
                        </a:rPr>
                        <a:t>Testing function to check particular element in an array </a:t>
                      </a:r>
                      <a:endParaRPr lang="en-US" sz="2000" b="1" dirty="0">
                        <a:latin typeface="+mj-lt"/>
                      </a:endParaRPr>
                    </a:p>
                    <a:p>
                      <a:pPr marL="388622" lvl="1" indent="-194311" algn="l">
                        <a:lnSpc>
                          <a:spcPts val="2520"/>
                        </a:lnSpc>
                        <a:buFont typeface="Arial"/>
                        <a:buChar char="•"/>
                      </a:pPr>
                      <a:r>
                        <a:rPr lang="en-US" sz="2000" b="1" dirty="0">
                          <a:solidFill>
                            <a:srgbClr val="000000"/>
                          </a:solidFill>
                          <a:latin typeface="+mj-lt"/>
                        </a:rPr>
                        <a:t>Testing max and min in an array function</a:t>
                      </a:r>
                    </a:p>
                    <a:p>
                      <a:pPr marL="388622" lvl="1" indent="-194311" algn="l">
                        <a:lnSpc>
                          <a:spcPts val="2520"/>
                        </a:lnSpc>
                        <a:buFont typeface="Arial"/>
                        <a:buChar char="•"/>
                      </a:pPr>
                      <a:r>
                        <a:rPr lang="en-US" sz="2000" b="1" dirty="0">
                          <a:solidFill>
                            <a:srgbClr val="000000"/>
                          </a:solidFill>
                          <a:latin typeface="+mj-lt"/>
                        </a:rPr>
                        <a:t>Testing a Function that Removes the Duplicates from an Array</a:t>
                      </a:r>
                    </a:p>
                    <a:p>
                      <a:pPr marL="388622" lvl="1" indent="-194311" algn="l">
                        <a:lnSpc>
                          <a:spcPts val="2520"/>
                        </a:lnSpc>
                        <a:buFont typeface="Arial"/>
                        <a:buChar char="•"/>
                      </a:pPr>
                      <a:r>
                        <a:rPr lang="en-US" sz="2000" b="1" dirty="0">
                          <a:solidFill>
                            <a:srgbClr val="000000"/>
                          </a:solidFill>
                          <a:latin typeface="+mj-lt"/>
                        </a:rPr>
                        <a:t>Testing a Function that Counts the Occurrences of Each Element in an Array</a:t>
                      </a:r>
                    </a:p>
                  </a:txBody>
                  <a:tcPr marL="190500" marR="190500" marT="190500" marB="190500">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 xmlns:a16="http://schemas.microsoft.com/office/drawing/2014/main" val="10002"/>
                  </a:ext>
                </a:extLst>
              </a:tr>
              <a:tr h="1458017">
                <a:tc>
                  <a:txBody>
                    <a:bodyPr/>
                    <a:lstStyle/>
                    <a:p>
                      <a:pPr algn="l">
                        <a:lnSpc>
                          <a:spcPts val="2800"/>
                        </a:lnSpc>
                        <a:defRPr/>
                      </a:pPr>
                      <a:r>
                        <a:rPr lang="en-US" sz="2000" b="1">
                          <a:solidFill>
                            <a:srgbClr val="000000"/>
                          </a:solidFill>
                          <a:latin typeface="+mj-lt"/>
                        </a:rPr>
                        <a:t>DATA STRUCTURE AND ALGORITHMIC OPERATIONS:</a:t>
                      </a:r>
                      <a:endParaRPr lang="en-US" sz="2000" b="1">
                        <a:latin typeface="+mj-lt"/>
                      </a:endParaRPr>
                    </a:p>
                    <a:p>
                      <a:pPr algn="l">
                        <a:lnSpc>
                          <a:spcPts val="2800"/>
                        </a:lnSpc>
                      </a:pPr>
                      <a:endParaRPr lang="en-US" sz="2000" b="1">
                        <a:latin typeface="+mj-lt"/>
                      </a:endParaRPr>
                    </a:p>
                  </a:txBody>
                  <a:tcPr marL="190500" marR="190500" marT="190500" marB="190500">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tc>
                  <a:txBody>
                    <a:bodyPr/>
                    <a:lstStyle/>
                    <a:p>
                      <a:pPr marL="388620" lvl="1" indent="-194310" algn="l">
                        <a:lnSpc>
                          <a:spcPts val="2520"/>
                        </a:lnSpc>
                        <a:buFont typeface="Arial"/>
                        <a:buChar char="•"/>
                        <a:defRPr/>
                      </a:pPr>
                      <a:r>
                        <a:rPr lang="en-US" sz="2000" b="1" dirty="0">
                          <a:solidFill>
                            <a:srgbClr val="000000"/>
                          </a:solidFill>
                          <a:latin typeface="+mj-lt"/>
                        </a:rPr>
                        <a:t>Testing function to check an object has a particular property or not</a:t>
                      </a:r>
                      <a:endParaRPr lang="en-US" sz="2000" b="1" dirty="0">
                        <a:latin typeface="+mj-lt"/>
                      </a:endParaRPr>
                    </a:p>
                    <a:p>
                      <a:pPr marL="388620" lvl="1" indent="-194310" algn="l">
                        <a:lnSpc>
                          <a:spcPts val="2520"/>
                        </a:lnSpc>
                        <a:buFont typeface="Arial"/>
                        <a:buChar char="•"/>
                      </a:pPr>
                      <a:r>
                        <a:rPr lang="en-US" sz="2000" b="1" dirty="0">
                          <a:solidFill>
                            <a:srgbClr val="000000"/>
                          </a:solidFill>
                          <a:latin typeface="+mj-lt"/>
                        </a:rPr>
                        <a:t>Testing bubble sort algorithm function</a:t>
                      </a:r>
                    </a:p>
                    <a:p>
                      <a:pPr marL="388620" lvl="1" indent="-194310" algn="l">
                        <a:lnSpc>
                          <a:spcPts val="2520"/>
                        </a:lnSpc>
                        <a:buFont typeface="Arial"/>
                        <a:buChar char="•"/>
                      </a:pPr>
                      <a:r>
                        <a:rPr lang="en-US" sz="2000" b="1" dirty="0">
                          <a:solidFill>
                            <a:srgbClr val="000000"/>
                          </a:solidFill>
                          <a:latin typeface="+mj-lt"/>
                        </a:rPr>
                        <a:t>Testing function to inserting a number in a stack</a:t>
                      </a:r>
                    </a:p>
                  </a:txBody>
                  <a:tcPr marL="190500" marR="190500" marT="190500" marB="190500">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 xmlns:a16="http://schemas.microsoft.com/office/drawing/2014/main" val="10003"/>
                  </a:ext>
                </a:extLst>
              </a:tr>
              <a:tr h="1339553">
                <a:tc>
                  <a:txBody>
                    <a:bodyPr/>
                    <a:lstStyle/>
                    <a:p>
                      <a:pPr algn="l">
                        <a:lnSpc>
                          <a:spcPts val="2799"/>
                        </a:lnSpc>
                        <a:defRPr/>
                      </a:pPr>
                      <a:r>
                        <a:rPr lang="en-US" sz="2000" b="1" dirty="0">
                          <a:solidFill>
                            <a:srgbClr val="000000"/>
                          </a:solidFill>
                          <a:latin typeface="+mj-lt"/>
                        </a:rPr>
                        <a:t>VALIDATION OPERATIONS:</a:t>
                      </a:r>
                      <a:endParaRPr lang="en-US" sz="2000" b="1" dirty="0">
                        <a:latin typeface="+mj-lt"/>
                      </a:endParaRPr>
                    </a:p>
                    <a:p>
                      <a:pPr algn="l">
                        <a:lnSpc>
                          <a:spcPts val="2799"/>
                        </a:lnSpc>
                      </a:pPr>
                      <a:endParaRPr lang="en-US" sz="2000" b="1" dirty="0">
                        <a:latin typeface="+mj-lt"/>
                      </a:endParaRPr>
                    </a:p>
                  </a:txBody>
                  <a:tcPr marL="190500" marR="190500" marT="190500" marB="190500">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tc>
                  <a:txBody>
                    <a:bodyPr/>
                    <a:lstStyle/>
                    <a:p>
                      <a:pPr marL="388620" lvl="1" indent="-194310" algn="l">
                        <a:lnSpc>
                          <a:spcPts val="2520"/>
                        </a:lnSpc>
                        <a:buFont typeface="Arial"/>
                        <a:buChar char="•"/>
                        <a:defRPr/>
                      </a:pPr>
                      <a:r>
                        <a:rPr lang="en-US" sz="2000" b="1" dirty="0">
                          <a:solidFill>
                            <a:srgbClr val="000000"/>
                          </a:solidFill>
                          <a:latin typeface="+mj-lt"/>
                        </a:rPr>
                        <a:t>Testing function that Validates Emails</a:t>
                      </a:r>
                      <a:endParaRPr lang="en-US" sz="2000" b="1" dirty="0">
                        <a:latin typeface="+mj-lt"/>
                      </a:endParaRPr>
                    </a:p>
                    <a:p>
                      <a:pPr marL="388620" lvl="1" indent="-194310" algn="l">
                        <a:lnSpc>
                          <a:spcPts val="2520"/>
                        </a:lnSpc>
                        <a:buFont typeface="Arial"/>
                        <a:buChar char="•"/>
                      </a:pPr>
                      <a:r>
                        <a:rPr lang="en-US" sz="2000" b="1" dirty="0">
                          <a:solidFill>
                            <a:srgbClr val="000000"/>
                          </a:solidFill>
                          <a:latin typeface="+mj-lt"/>
                        </a:rPr>
                        <a:t>Testing User Authentication function</a:t>
                      </a:r>
                    </a:p>
                    <a:p>
                      <a:pPr marL="388620" lvl="1" indent="-194310" algn="l">
                        <a:lnSpc>
                          <a:spcPts val="2520"/>
                        </a:lnSpc>
                        <a:buFont typeface="Arial"/>
                        <a:buChar char="•"/>
                      </a:pPr>
                      <a:r>
                        <a:rPr lang="en-US" sz="2000" b="1" dirty="0">
                          <a:solidFill>
                            <a:srgbClr val="000000"/>
                          </a:solidFill>
                          <a:latin typeface="+mj-lt"/>
                        </a:rPr>
                        <a:t>Testing function to validate a phone number </a:t>
                      </a:r>
                    </a:p>
                  </a:txBody>
                  <a:tcPr marL="190500" marR="190500" marT="190500" marB="190500">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3" name="TextBox 3"/>
          <p:cNvSpPr txBox="1"/>
          <p:nvPr/>
        </p:nvSpPr>
        <p:spPr>
          <a:xfrm>
            <a:off x="765024" y="647700"/>
            <a:ext cx="13986148" cy="780535"/>
          </a:xfrm>
          <a:prstGeom prst="rect">
            <a:avLst/>
          </a:prstGeom>
        </p:spPr>
        <p:txBody>
          <a:bodyPr lIns="0" tIns="0" rIns="0" bIns="0" rtlCol="0" anchor="t">
            <a:spAutoFit/>
          </a:bodyPr>
          <a:lstStyle/>
          <a:p>
            <a:pPr>
              <a:lnSpc>
                <a:spcPts val="6816"/>
              </a:lnSpc>
            </a:pPr>
            <a:r>
              <a:rPr lang="en-US" sz="4000" b="1" dirty="0">
                <a:solidFill>
                  <a:srgbClr val="8A4182"/>
                </a:solidFill>
                <a:latin typeface="Roboto Slab" pitchFamily="2" charset="0"/>
                <a:ea typeface="Roboto Slab" pitchFamily="2" charset="0"/>
              </a:rPr>
              <a:t>TEST CASE WITH DIFFERENT FUNCTIONS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
        <p:nvSpPr>
          <p:cNvPr id="6" name="Footer Placeholder 7"/>
          <p:cNvSpPr>
            <a:spLocks noGrp="1"/>
          </p:cNvSpPr>
          <p:nvPr>
            <p:ph type="ftr" sz="quarter" idx="11"/>
          </p:nvPr>
        </p:nvSpPr>
        <p:spPr>
          <a:xfrm>
            <a:off x="13935075" y="9582150"/>
            <a:ext cx="2895600" cy="365125"/>
          </a:xfrm>
        </p:spPr>
        <p:txBody>
          <a:bodyPr/>
          <a:lstStyle/>
          <a:p>
            <a:r>
              <a:rPr lang="en-US" sz="2400" b="1" dirty="0" smtClean="0">
                <a:solidFill>
                  <a:schemeClr val="tx1"/>
                </a:solidFill>
              </a:rPr>
              <a:t>22</a:t>
            </a:r>
            <a:endParaRPr lang="en-US" sz="2400" b="1"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71139">
            <a:off x="12137360" y="2328371"/>
            <a:ext cx="5868300" cy="4779997"/>
          </a:xfrm>
          <a:custGeom>
            <a:avLst/>
            <a:gdLst/>
            <a:ahLst/>
            <a:cxnLst/>
            <a:rect l="l" t="t" r="r" b="b"/>
            <a:pathLst>
              <a:path w="5868300" h="4779997">
                <a:moveTo>
                  <a:pt x="0" y="0"/>
                </a:moveTo>
                <a:lnTo>
                  <a:pt x="5868300" y="0"/>
                </a:lnTo>
                <a:lnTo>
                  <a:pt x="5868300" y="4779996"/>
                </a:lnTo>
                <a:lnTo>
                  <a:pt x="0" y="477999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2049855" y="2769332"/>
            <a:ext cx="5509286" cy="4748335"/>
          </a:xfrm>
          <a:custGeom>
            <a:avLst/>
            <a:gdLst/>
            <a:ahLst/>
            <a:cxnLst/>
            <a:rect l="l" t="t" r="r" b="b"/>
            <a:pathLst>
              <a:path w="5509286" h="4748335">
                <a:moveTo>
                  <a:pt x="0" y="0"/>
                </a:moveTo>
                <a:lnTo>
                  <a:pt x="5509286" y="0"/>
                </a:lnTo>
                <a:lnTo>
                  <a:pt x="5509286" y="4748336"/>
                </a:lnTo>
                <a:lnTo>
                  <a:pt x="0" y="474833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TextBox 4"/>
          <p:cNvSpPr txBox="1"/>
          <p:nvPr/>
        </p:nvSpPr>
        <p:spPr>
          <a:xfrm>
            <a:off x="1028700" y="1392535"/>
            <a:ext cx="7421378" cy="1001749"/>
          </a:xfrm>
          <a:prstGeom prst="rect">
            <a:avLst/>
          </a:prstGeom>
        </p:spPr>
        <p:txBody>
          <a:bodyPr lIns="0" tIns="0" rIns="0" bIns="0" rtlCol="0" anchor="t">
            <a:spAutoFit/>
          </a:bodyPr>
          <a:lstStyle/>
          <a:p>
            <a:pPr algn="l">
              <a:lnSpc>
                <a:spcPts val="9120"/>
              </a:lnSpc>
            </a:pPr>
            <a:r>
              <a:rPr lang="en-US" sz="4000" b="1" dirty="0">
                <a:solidFill>
                  <a:srgbClr val="8A4182"/>
                </a:solidFill>
                <a:latin typeface="Roboto Slab" pitchFamily="2" charset="0"/>
                <a:ea typeface="Roboto Slab" pitchFamily="2" charset="0"/>
              </a:rPr>
              <a:t>CONCLUSION</a:t>
            </a:r>
          </a:p>
        </p:txBody>
      </p:sp>
      <p:sp>
        <p:nvSpPr>
          <p:cNvPr id="5" name="TextBox 5"/>
          <p:cNvSpPr txBox="1"/>
          <p:nvPr/>
        </p:nvSpPr>
        <p:spPr>
          <a:xfrm>
            <a:off x="1028700" y="2400300"/>
            <a:ext cx="10341373" cy="6264664"/>
          </a:xfrm>
          <a:prstGeom prst="rect">
            <a:avLst/>
          </a:prstGeom>
        </p:spPr>
        <p:txBody>
          <a:bodyPr lIns="0" tIns="0" rIns="0" bIns="0" rtlCol="0" anchor="t">
            <a:spAutoFit/>
          </a:bodyPr>
          <a:lstStyle/>
          <a:p>
            <a:pPr algn="just">
              <a:lnSpc>
                <a:spcPts val="4912"/>
              </a:lnSpc>
            </a:pPr>
            <a:r>
              <a:rPr lang="en-US" sz="2800" dirty="0">
                <a:solidFill>
                  <a:srgbClr val="000000"/>
                </a:solidFill>
              </a:rPr>
              <a:t>By mastering Jasmine, you can write reliable, maintainable, and understandable tests for your JavaScript code. This improves code quality, facilitates refactoring, and ensures that your application behaves correctly as it evolves. </a:t>
            </a:r>
          </a:p>
          <a:p>
            <a:pPr algn="just">
              <a:lnSpc>
                <a:spcPts val="4912"/>
              </a:lnSpc>
            </a:pPr>
            <a:r>
              <a:rPr lang="en-US" sz="2800" dirty="0">
                <a:solidFill>
                  <a:srgbClr val="000000"/>
                </a:solidFill>
              </a:rPr>
              <a:t>Regularly running and maintaining your test suite is crucial for continuous integration and deployment workflows. Jasmine equips you with the tools to build robust test suites, enhancing your development process and contributing to the overall stability and quality of your projects.</a:t>
            </a:r>
          </a:p>
          <a:p>
            <a:pPr algn="just">
              <a:lnSpc>
                <a:spcPts val="5086"/>
              </a:lnSpc>
            </a:pPr>
            <a:endParaRPr lang="en-US" sz="3508" dirty="0">
              <a:solidFill>
                <a:srgbClr val="000000"/>
              </a:solidFill>
              <a:latin typeface="Calibri (MS)"/>
            </a:endParaRPr>
          </a:p>
        </p:txBody>
      </p:sp>
      <p:sp>
        <p:nvSpPr>
          <p:cNvPr id="6" name="Freeform 6"/>
          <p:cNvSpPr/>
          <p:nvPr/>
        </p:nvSpPr>
        <p:spPr>
          <a:xfrm rot="3275766">
            <a:off x="-2893001" y="-2057400"/>
            <a:ext cx="4535351" cy="4114800"/>
          </a:xfrm>
          <a:custGeom>
            <a:avLst/>
            <a:gdLst/>
            <a:ahLst/>
            <a:cxnLst/>
            <a:rect l="l" t="t" r="r" b="b"/>
            <a:pathLst>
              <a:path w="4535351" h="4114800">
                <a:moveTo>
                  <a:pt x="0" y="0"/>
                </a:moveTo>
                <a:lnTo>
                  <a:pt x="4535351" y="0"/>
                </a:lnTo>
                <a:lnTo>
                  <a:pt x="4535351"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Slide Number Placeholder 7"/>
          <p:cNvSpPr>
            <a:spLocks noGrp="1"/>
          </p:cNvSpPr>
          <p:nvPr>
            <p:ph type="sldNum" sz="quarter" idx="12"/>
          </p:nvPr>
        </p:nvSpPr>
        <p:spPr/>
        <p:txBody>
          <a:bodyPr/>
          <a:lstStyle/>
          <a:p>
            <a:fld id="{B6F15528-21DE-4FAA-801E-634DDDAF4B2B}" type="slidenum">
              <a:rPr lang="en-US" smtClean="0"/>
              <a:pPr/>
              <a:t>24</a:t>
            </a:fld>
            <a:endParaRPr lang="en-US"/>
          </a:p>
        </p:txBody>
      </p:sp>
      <p:sp>
        <p:nvSpPr>
          <p:cNvPr id="9" name="Footer Placeholder 7"/>
          <p:cNvSpPr>
            <a:spLocks noGrp="1"/>
          </p:cNvSpPr>
          <p:nvPr>
            <p:ph type="ftr" sz="quarter" idx="11"/>
          </p:nvPr>
        </p:nvSpPr>
        <p:spPr>
          <a:xfrm>
            <a:off x="6553200" y="9715500"/>
            <a:ext cx="2895600" cy="365125"/>
          </a:xfrm>
        </p:spPr>
        <p:txBody>
          <a:bodyPr/>
          <a:lstStyle/>
          <a:p>
            <a:r>
              <a:rPr lang="en-US" sz="2400" b="1" dirty="0" smtClean="0">
                <a:solidFill>
                  <a:schemeClr val="tx1"/>
                </a:solidFill>
              </a:rPr>
              <a:t>23</a:t>
            </a:r>
            <a:endParaRPr lang="en-US" sz="2400" b="1" dirty="0">
              <a:solidFill>
                <a:schemeClr val="tx1"/>
              </a:solidFill>
            </a:endParaRPr>
          </a:p>
        </p:txBody>
      </p:sp>
    </p:spTree>
    <p:extLst>
      <p:ext uri="{BB962C8B-B14F-4D97-AF65-F5344CB8AC3E}">
        <p14:creationId xmlns:p14="http://schemas.microsoft.com/office/powerpoint/2010/main" val="4893734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365385" y="667420"/>
            <a:ext cx="7421378" cy="1001749"/>
          </a:xfrm>
          <a:prstGeom prst="rect">
            <a:avLst/>
          </a:prstGeom>
        </p:spPr>
        <p:txBody>
          <a:bodyPr lIns="0" tIns="0" rIns="0" bIns="0" rtlCol="0" anchor="t">
            <a:spAutoFit/>
          </a:bodyPr>
          <a:lstStyle/>
          <a:p>
            <a:pPr algn="l">
              <a:lnSpc>
                <a:spcPts val="9120"/>
              </a:lnSpc>
            </a:pPr>
            <a:r>
              <a:rPr lang="en-US" sz="4000" b="1" dirty="0" smtClean="0">
                <a:solidFill>
                  <a:srgbClr val="8A4182"/>
                </a:solidFill>
                <a:latin typeface="Roboto Slab" pitchFamily="2" charset="0"/>
                <a:ea typeface="Roboto Slab" pitchFamily="2" charset="0"/>
              </a:rPr>
              <a:t>QUESTIONS</a:t>
            </a:r>
            <a:endParaRPr lang="en-US" sz="4000" b="1" dirty="0">
              <a:solidFill>
                <a:srgbClr val="8A4182"/>
              </a:solidFill>
              <a:latin typeface="Roboto Slab" pitchFamily="2" charset="0"/>
              <a:ea typeface="Roboto Slab" pitchFamily="2" charset="0"/>
            </a:endParaRPr>
          </a:p>
        </p:txBody>
      </p:sp>
      <p:sp>
        <p:nvSpPr>
          <p:cNvPr id="5" name="TextBox 5"/>
          <p:cNvSpPr txBox="1"/>
          <p:nvPr/>
        </p:nvSpPr>
        <p:spPr>
          <a:xfrm>
            <a:off x="228600" y="1813259"/>
            <a:ext cx="17830800" cy="8143255"/>
          </a:xfrm>
          <a:prstGeom prst="rect">
            <a:avLst/>
          </a:prstGeom>
        </p:spPr>
        <p:txBody>
          <a:bodyPr wrap="square" lIns="0" tIns="0" rIns="0" bIns="0" rtlCol="0" anchor="t">
            <a:spAutoFit/>
          </a:bodyPr>
          <a:lstStyle/>
          <a:p>
            <a:pPr marL="742950" indent="-742950" algn="just">
              <a:lnSpc>
                <a:spcPts val="5086"/>
              </a:lnSpc>
              <a:buFont typeface="+mj-lt"/>
              <a:buAutoNum type="arabicPeriod"/>
            </a:pPr>
            <a:r>
              <a:rPr lang="en-US" sz="3508" dirty="0" smtClean="0">
                <a:solidFill>
                  <a:srgbClr val="000000"/>
                </a:solidFill>
                <a:latin typeface="Calibri (MS)"/>
              </a:rPr>
              <a:t>What are the three key elements for creating the test suite?</a:t>
            </a:r>
          </a:p>
          <a:p>
            <a:pPr algn="just">
              <a:lnSpc>
                <a:spcPts val="4060"/>
              </a:lnSpc>
            </a:pPr>
            <a:r>
              <a:rPr lang="en-US" sz="3508" dirty="0" smtClean="0">
                <a:solidFill>
                  <a:srgbClr val="000000"/>
                </a:solidFill>
                <a:latin typeface="Calibri (MS)"/>
              </a:rPr>
              <a:t>Answer: </a:t>
            </a:r>
          </a:p>
          <a:p>
            <a:pPr marL="571500" indent="-571500" algn="just">
              <a:lnSpc>
                <a:spcPts val="4060"/>
              </a:lnSpc>
              <a:buFont typeface="Arial" panose="020B0604020202020204" pitchFamily="34" charset="0"/>
              <a:buChar char="•"/>
            </a:pPr>
            <a:r>
              <a:rPr lang="en-US" sz="3600" dirty="0" smtClean="0">
                <a:solidFill>
                  <a:srgbClr val="000000"/>
                </a:solidFill>
              </a:rPr>
              <a:t>The </a:t>
            </a:r>
            <a:r>
              <a:rPr lang="en-US" sz="3600" dirty="0">
                <a:solidFill>
                  <a:srgbClr val="000000"/>
                </a:solidFill>
              </a:rPr>
              <a:t>function with the "</a:t>
            </a:r>
            <a:r>
              <a:rPr lang="en-US" sz="3600" dirty="0">
                <a:solidFill>
                  <a:srgbClr val="FF0000"/>
                </a:solidFill>
              </a:rPr>
              <a:t>describe</a:t>
            </a:r>
            <a:r>
              <a:rPr lang="en-US" sz="3600" dirty="0">
                <a:solidFill>
                  <a:srgbClr val="000000"/>
                </a:solidFill>
              </a:rPr>
              <a:t>" keyword is used to define a test suite, within which multiple test cases can be written.</a:t>
            </a:r>
          </a:p>
          <a:p>
            <a:pPr marL="571500" indent="-571500" algn="just">
              <a:lnSpc>
                <a:spcPts val="4060"/>
              </a:lnSpc>
              <a:buFont typeface="Arial" panose="020B0604020202020204" pitchFamily="34" charset="0"/>
              <a:buChar char="•"/>
            </a:pPr>
            <a:r>
              <a:rPr lang="en-US" sz="3600" dirty="0" smtClean="0">
                <a:solidFill>
                  <a:srgbClr val="000000"/>
                </a:solidFill>
              </a:rPr>
              <a:t>“</a:t>
            </a:r>
            <a:r>
              <a:rPr lang="en-US" sz="3600" dirty="0" smtClean="0">
                <a:solidFill>
                  <a:srgbClr val="FF0000"/>
                </a:solidFill>
              </a:rPr>
              <a:t>It</a:t>
            </a:r>
            <a:r>
              <a:rPr lang="en-US" sz="3600" dirty="0">
                <a:solidFill>
                  <a:srgbClr val="000000"/>
                </a:solidFill>
              </a:rPr>
              <a:t>” defines individual test cases.</a:t>
            </a:r>
          </a:p>
          <a:p>
            <a:pPr marL="571500" indent="-571500" algn="just">
              <a:lnSpc>
                <a:spcPts val="4060"/>
              </a:lnSpc>
              <a:buFont typeface="Arial" panose="020B0604020202020204" pitchFamily="34" charset="0"/>
              <a:buChar char="•"/>
            </a:pPr>
            <a:r>
              <a:rPr lang="en-US" sz="3600" dirty="0" smtClean="0">
                <a:solidFill>
                  <a:srgbClr val="000000"/>
                </a:solidFill>
              </a:rPr>
              <a:t>“</a:t>
            </a:r>
            <a:r>
              <a:rPr lang="en-US" sz="3600" dirty="0" smtClean="0">
                <a:solidFill>
                  <a:srgbClr val="FF0000"/>
                </a:solidFill>
              </a:rPr>
              <a:t>expect</a:t>
            </a:r>
            <a:r>
              <a:rPr lang="en-US" sz="3600" dirty="0">
                <a:solidFill>
                  <a:srgbClr val="000000"/>
                </a:solidFill>
              </a:rPr>
              <a:t>” and matchers like “</a:t>
            </a:r>
            <a:r>
              <a:rPr lang="en-US" sz="3600" dirty="0" err="1">
                <a:solidFill>
                  <a:srgbClr val="FF0000"/>
                </a:solidFill>
              </a:rPr>
              <a:t>toBe</a:t>
            </a:r>
            <a:r>
              <a:rPr lang="en-US" sz="3600" dirty="0">
                <a:solidFill>
                  <a:srgbClr val="000000"/>
                </a:solidFill>
              </a:rPr>
              <a:t>” and “</a:t>
            </a:r>
            <a:r>
              <a:rPr lang="en-US" sz="3600" dirty="0" err="1">
                <a:solidFill>
                  <a:srgbClr val="FF0000"/>
                </a:solidFill>
              </a:rPr>
              <a:t>toContain</a:t>
            </a:r>
            <a:r>
              <a:rPr lang="en-US" sz="3600" dirty="0">
                <a:solidFill>
                  <a:srgbClr val="000000"/>
                </a:solidFill>
              </a:rPr>
              <a:t>” are used to assert the expected outcomes</a:t>
            </a:r>
            <a:r>
              <a:rPr lang="en-US" sz="3600" dirty="0" smtClean="0">
                <a:solidFill>
                  <a:srgbClr val="000000"/>
                </a:solidFill>
              </a:rPr>
              <a:t>.</a:t>
            </a:r>
          </a:p>
          <a:p>
            <a:pPr marL="571500" indent="-571500" algn="just">
              <a:lnSpc>
                <a:spcPts val="4060"/>
              </a:lnSpc>
              <a:buFont typeface="Arial" panose="020B0604020202020204" pitchFamily="34" charset="0"/>
              <a:buChar char="•"/>
            </a:pPr>
            <a:endParaRPr lang="en-US" sz="3508" dirty="0" smtClean="0">
              <a:solidFill>
                <a:srgbClr val="000000"/>
              </a:solidFill>
              <a:latin typeface="Calibri (MS)"/>
            </a:endParaRPr>
          </a:p>
          <a:p>
            <a:pPr marL="742950" indent="-742950" algn="just">
              <a:lnSpc>
                <a:spcPts val="5086"/>
              </a:lnSpc>
              <a:buFont typeface="+mj-lt"/>
              <a:buAutoNum type="arabicPeriod"/>
            </a:pPr>
            <a:r>
              <a:rPr lang="en-US" sz="3508" dirty="0" smtClean="0">
                <a:solidFill>
                  <a:srgbClr val="000000"/>
                </a:solidFill>
                <a:latin typeface="Calibri (MS)"/>
              </a:rPr>
              <a:t>What is Asynchronous testing?</a:t>
            </a:r>
          </a:p>
          <a:p>
            <a:pPr algn="just">
              <a:lnSpc>
                <a:spcPts val="4060"/>
              </a:lnSpc>
            </a:pPr>
            <a:r>
              <a:rPr lang="en-US" sz="3600" dirty="0"/>
              <a:t>Jasmine supports testing asynchronous code using callbacks, Promises, or </a:t>
            </a:r>
            <a:r>
              <a:rPr lang="en-US" sz="3600" dirty="0" err="1"/>
              <a:t>async</a:t>
            </a:r>
            <a:r>
              <a:rPr lang="en-US" sz="3600" dirty="0"/>
              <a:t>/await syntax.</a:t>
            </a:r>
          </a:p>
          <a:p>
            <a:pPr marL="457200" indent="-457200" algn="just">
              <a:lnSpc>
                <a:spcPts val="4060"/>
              </a:lnSpc>
              <a:buFont typeface="Arial" panose="020B0604020202020204" pitchFamily="34" charset="0"/>
              <a:buChar char="•"/>
            </a:pPr>
            <a:r>
              <a:rPr lang="en-US" sz="3600" dirty="0"/>
              <a:t>Handles real-world scenarios.</a:t>
            </a:r>
          </a:p>
          <a:p>
            <a:pPr marL="457200" indent="-457200" algn="just">
              <a:lnSpc>
                <a:spcPts val="4060"/>
              </a:lnSpc>
              <a:buFont typeface="Arial" panose="020B0604020202020204" pitchFamily="34" charset="0"/>
              <a:buChar char="•"/>
            </a:pPr>
            <a:r>
              <a:rPr lang="en-US" sz="3600" dirty="0"/>
              <a:t>It provides mechanisms like </a:t>
            </a:r>
            <a:r>
              <a:rPr lang="en-US" sz="3600" dirty="0">
                <a:solidFill>
                  <a:srgbClr val="FF0000"/>
                </a:solidFill>
              </a:rPr>
              <a:t>done callback</a:t>
            </a:r>
            <a:r>
              <a:rPr lang="en-US" sz="3600" dirty="0"/>
              <a:t>, returning a </a:t>
            </a:r>
            <a:r>
              <a:rPr lang="en-US" sz="3600" dirty="0">
                <a:solidFill>
                  <a:srgbClr val="FF0000"/>
                </a:solidFill>
              </a:rPr>
              <a:t>Promise</a:t>
            </a:r>
            <a:r>
              <a:rPr lang="en-US" sz="3600" dirty="0"/>
              <a:t> from a spec, or using </a:t>
            </a:r>
            <a:r>
              <a:rPr lang="en-US" sz="3600" dirty="0" err="1">
                <a:solidFill>
                  <a:srgbClr val="FF0000"/>
                </a:solidFill>
              </a:rPr>
              <a:t>async</a:t>
            </a:r>
            <a:r>
              <a:rPr lang="en-US" sz="3600" dirty="0">
                <a:solidFill>
                  <a:srgbClr val="FF0000"/>
                </a:solidFill>
              </a:rPr>
              <a:t>/await </a:t>
            </a:r>
          </a:p>
          <a:p>
            <a:pPr algn="just">
              <a:lnSpc>
                <a:spcPts val="4060"/>
              </a:lnSpc>
            </a:pPr>
            <a:r>
              <a:rPr lang="en-US" sz="3600" dirty="0"/>
              <a:t>      keywords to handle asynchronous operations in tests.</a:t>
            </a:r>
          </a:p>
          <a:p>
            <a:pPr marL="457200" indent="-457200" algn="just">
              <a:lnSpc>
                <a:spcPts val="4060"/>
              </a:lnSpc>
              <a:buFont typeface="Arial" panose="020B0604020202020204" pitchFamily="34" charset="0"/>
              <a:buChar char="•"/>
            </a:pPr>
            <a:r>
              <a:rPr lang="en-US" sz="3600" dirty="0"/>
              <a:t>Jasmine knows to wait until the </a:t>
            </a:r>
            <a:r>
              <a:rPr lang="en-US" sz="3600" dirty="0">
                <a:solidFill>
                  <a:srgbClr val="FF0000"/>
                </a:solidFill>
              </a:rPr>
              <a:t>done callback </a:t>
            </a:r>
            <a:r>
              <a:rPr lang="en-US" sz="3600" dirty="0"/>
              <a:t>is called before considering the spec complete</a:t>
            </a:r>
            <a:r>
              <a:rPr lang="en-US" sz="3600" dirty="0" smtClean="0"/>
              <a:t>.</a:t>
            </a:r>
            <a:endParaRPr lang="en-US" sz="3600" dirty="0"/>
          </a:p>
        </p:txBody>
      </p:sp>
      <p:sp>
        <p:nvSpPr>
          <p:cNvPr id="6" name="Freeform 6"/>
          <p:cNvSpPr/>
          <p:nvPr/>
        </p:nvSpPr>
        <p:spPr>
          <a:xfrm rot="3275766">
            <a:off x="-2893001" y="-2057400"/>
            <a:ext cx="4535351" cy="4114800"/>
          </a:xfrm>
          <a:custGeom>
            <a:avLst/>
            <a:gdLst/>
            <a:ahLst/>
            <a:cxnLst/>
            <a:rect l="l" t="t" r="r" b="b"/>
            <a:pathLst>
              <a:path w="4535351" h="4114800">
                <a:moveTo>
                  <a:pt x="0" y="0"/>
                </a:moveTo>
                <a:lnTo>
                  <a:pt x="4535351" y="0"/>
                </a:lnTo>
                <a:lnTo>
                  <a:pt x="4535351" y="4114800"/>
                </a:lnTo>
                <a:lnTo>
                  <a:pt x="0" y="4114800"/>
                </a:lnTo>
                <a:lnTo>
                  <a:pt x="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8" name="Slide Number Placeholder 7"/>
          <p:cNvSpPr>
            <a:spLocks noGrp="1"/>
          </p:cNvSpPr>
          <p:nvPr>
            <p:ph type="sldNum" sz="quarter" idx="12"/>
          </p:nvPr>
        </p:nvSpPr>
        <p:spPr/>
        <p:txBody>
          <a:bodyPr/>
          <a:lstStyle/>
          <a:p>
            <a:fld id="{B6F15528-21DE-4FAA-801E-634DDDAF4B2B}" type="slidenum">
              <a:rPr lang="en-US" smtClean="0"/>
              <a:pPr/>
              <a:t>25</a:t>
            </a:fld>
            <a:endParaRPr lang="en-US"/>
          </a:p>
        </p:txBody>
      </p:sp>
      <p:sp>
        <p:nvSpPr>
          <p:cNvPr id="9" name="Footer Placeholder 7"/>
          <p:cNvSpPr>
            <a:spLocks noGrp="1"/>
          </p:cNvSpPr>
          <p:nvPr>
            <p:ph type="ftr" sz="quarter" idx="11"/>
          </p:nvPr>
        </p:nvSpPr>
        <p:spPr>
          <a:xfrm>
            <a:off x="6553200" y="9715500"/>
            <a:ext cx="2895600" cy="365125"/>
          </a:xfrm>
        </p:spPr>
        <p:txBody>
          <a:bodyPr/>
          <a:lstStyle/>
          <a:p>
            <a:r>
              <a:rPr lang="en-US" sz="2400" b="1" dirty="0" smtClean="0">
                <a:solidFill>
                  <a:schemeClr val="tx1"/>
                </a:solidFill>
              </a:rPr>
              <a:t>24</a:t>
            </a:r>
            <a:endParaRPr lang="en-US" sz="2400" b="1" dirty="0">
              <a:solidFill>
                <a:schemeClr val="tx1"/>
              </a:solidFill>
            </a:endParaRPr>
          </a:p>
        </p:txBody>
      </p:sp>
    </p:spTree>
    <p:extLst>
      <p:ext uri="{BB962C8B-B14F-4D97-AF65-F5344CB8AC3E}">
        <p14:creationId xmlns:p14="http://schemas.microsoft.com/office/powerpoint/2010/main" val="15532179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365385" y="150571"/>
            <a:ext cx="7421378" cy="1001749"/>
          </a:xfrm>
          <a:prstGeom prst="rect">
            <a:avLst/>
          </a:prstGeom>
        </p:spPr>
        <p:txBody>
          <a:bodyPr lIns="0" tIns="0" rIns="0" bIns="0" rtlCol="0" anchor="t">
            <a:spAutoFit/>
          </a:bodyPr>
          <a:lstStyle/>
          <a:p>
            <a:pPr algn="l">
              <a:lnSpc>
                <a:spcPts val="9120"/>
              </a:lnSpc>
            </a:pPr>
            <a:r>
              <a:rPr lang="en-US" sz="4000" b="1" dirty="0" smtClean="0">
                <a:solidFill>
                  <a:srgbClr val="8A4182"/>
                </a:solidFill>
                <a:latin typeface="Roboto Slab" pitchFamily="2" charset="0"/>
                <a:ea typeface="Roboto Slab" pitchFamily="2" charset="0"/>
              </a:rPr>
              <a:t>QUESTIONS</a:t>
            </a:r>
            <a:endParaRPr lang="en-US" sz="4000" b="1" dirty="0">
              <a:solidFill>
                <a:srgbClr val="8A4182"/>
              </a:solidFill>
              <a:latin typeface="Roboto Slab" pitchFamily="2" charset="0"/>
              <a:ea typeface="Roboto Slab" pitchFamily="2" charset="0"/>
            </a:endParaRPr>
          </a:p>
        </p:txBody>
      </p:sp>
      <p:sp>
        <p:nvSpPr>
          <p:cNvPr id="5" name="TextBox 5"/>
          <p:cNvSpPr txBox="1"/>
          <p:nvPr/>
        </p:nvSpPr>
        <p:spPr>
          <a:xfrm>
            <a:off x="228600" y="1443755"/>
            <a:ext cx="17830800" cy="609269"/>
          </a:xfrm>
          <a:prstGeom prst="rect">
            <a:avLst/>
          </a:prstGeom>
        </p:spPr>
        <p:txBody>
          <a:bodyPr wrap="square" lIns="0" tIns="0" rIns="0" bIns="0" rtlCol="0" anchor="t">
            <a:spAutoFit/>
          </a:bodyPr>
          <a:lstStyle/>
          <a:p>
            <a:pPr algn="just">
              <a:lnSpc>
                <a:spcPts val="5086"/>
              </a:lnSpc>
            </a:pPr>
            <a:r>
              <a:rPr lang="en-US" sz="3508" dirty="0" smtClean="0">
                <a:solidFill>
                  <a:srgbClr val="000000"/>
                </a:solidFill>
                <a:latin typeface="Calibri (MS)"/>
              </a:rPr>
              <a:t>3. Give an example of a function along with its test suite?</a:t>
            </a:r>
            <a:endParaRPr lang="en-US" sz="3508" dirty="0">
              <a:solidFill>
                <a:srgbClr val="000000"/>
              </a:solidFill>
              <a:latin typeface="Calibri (MS)"/>
            </a:endParaRPr>
          </a:p>
        </p:txBody>
      </p:sp>
      <p:sp>
        <p:nvSpPr>
          <p:cNvPr id="6" name="Freeform 6"/>
          <p:cNvSpPr/>
          <p:nvPr/>
        </p:nvSpPr>
        <p:spPr>
          <a:xfrm rot="3275766">
            <a:off x="-2973211" y="-2057400"/>
            <a:ext cx="4535351" cy="4114800"/>
          </a:xfrm>
          <a:custGeom>
            <a:avLst/>
            <a:gdLst/>
            <a:ahLst/>
            <a:cxnLst/>
            <a:rect l="l" t="t" r="r" b="b"/>
            <a:pathLst>
              <a:path w="4535351" h="4114800">
                <a:moveTo>
                  <a:pt x="0" y="0"/>
                </a:moveTo>
                <a:lnTo>
                  <a:pt x="4535351" y="0"/>
                </a:lnTo>
                <a:lnTo>
                  <a:pt x="4535351" y="4114800"/>
                </a:lnTo>
                <a:lnTo>
                  <a:pt x="0" y="4114800"/>
                </a:lnTo>
                <a:lnTo>
                  <a:pt x="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8" name="Slide Number Placeholder 7"/>
          <p:cNvSpPr>
            <a:spLocks noGrp="1"/>
          </p:cNvSpPr>
          <p:nvPr>
            <p:ph type="sldNum" sz="quarter" idx="12"/>
          </p:nvPr>
        </p:nvSpPr>
        <p:spPr/>
        <p:txBody>
          <a:bodyPr/>
          <a:lstStyle/>
          <a:p>
            <a:fld id="{B6F15528-21DE-4FAA-801E-634DDDAF4B2B}" type="slidenum">
              <a:rPr lang="en-US" smtClean="0"/>
              <a:pPr/>
              <a:t>26</a:t>
            </a:fld>
            <a:endParaRPr lang="en-US"/>
          </a:p>
        </p:txBody>
      </p:sp>
      <p:sp>
        <p:nvSpPr>
          <p:cNvPr id="9" name="Footer Placeholder 7"/>
          <p:cNvSpPr>
            <a:spLocks noGrp="1"/>
          </p:cNvSpPr>
          <p:nvPr>
            <p:ph type="ftr" sz="quarter" idx="11"/>
          </p:nvPr>
        </p:nvSpPr>
        <p:spPr>
          <a:xfrm>
            <a:off x="6553200" y="9715500"/>
            <a:ext cx="2895600" cy="365125"/>
          </a:xfrm>
        </p:spPr>
        <p:txBody>
          <a:bodyPr/>
          <a:lstStyle/>
          <a:p>
            <a:r>
              <a:rPr lang="en-US" sz="2400" b="1" dirty="0" smtClean="0">
                <a:solidFill>
                  <a:schemeClr val="tx1"/>
                </a:solidFill>
              </a:rPr>
              <a:t>25</a:t>
            </a:r>
            <a:endParaRPr lang="en-US" sz="2400" b="1" dirty="0">
              <a:solidFill>
                <a:schemeClr val="tx1"/>
              </a:solidFill>
            </a:endParaRPr>
          </a:p>
        </p:txBody>
      </p:sp>
      <p:pic>
        <p:nvPicPr>
          <p:cNvPr id="7" name="Picture 6"/>
          <p:cNvPicPr>
            <a:picLocks noChangeAspect="1"/>
          </p:cNvPicPr>
          <p:nvPr/>
        </p:nvPicPr>
        <p:blipFill>
          <a:blip r:embed="rId8"/>
          <a:stretch>
            <a:fillRect/>
          </a:stretch>
        </p:blipFill>
        <p:spPr>
          <a:xfrm>
            <a:off x="5410200" y="3984810"/>
            <a:ext cx="12440174" cy="5730690"/>
          </a:xfrm>
          <a:prstGeom prst="rect">
            <a:avLst/>
          </a:prstGeom>
        </p:spPr>
      </p:pic>
      <p:pic>
        <p:nvPicPr>
          <p:cNvPr id="10" name="Picture 9"/>
          <p:cNvPicPr>
            <a:picLocks noChangeAspect="1"/>
          </p:cNvPicPr>
          <p:nvPr/>
        </p:nvPicPr>
        <p:blipFill>
          <a:blip r:embed="rId9"/>
          <a:stretch>
            <a:fillRect/>
          </a:stretch>
        </p:blipFill>
        <p:spPr>
          <a:xfrm>
            <a:off x="228600" y="2145303"/>
            <a:ext cx="10427199" cy="2001042"/>
          </a:xfrm>
          <a:prstGeom prst="rect">
            <a:avLst/>
          </a:prstGeom>
        </p:spPr>
      </p:pic>
    </p:spTree>
    <p:extLst>
      <p:ext uri="{BB962C8B-B14F-4D97-AF65-F5344CB8AC3E}">
        <p14:creationId xmlns:p14="http://schemas.microsoft.com/office/powerpoint/2010/main" val="3782794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9288" y="1392744"/>
            <a:ext cx="9209444" cy="7501511"/>
          </a:xfrm>
          <a:custGeom>
            <a:avLst/>
            <a:gdLst/>
            <a:ahLst/>
            <a:cxnLst/>
            <a:rect l="l" t="t" r="r" b="b"/>
            <a:pathLst>
              <a:path w="9209444" h="7501511">
                <a:moveTo>
                  <a:pt x="0" y="0"/>
                </a:moveTo>
                <a:lnTo>
                  <a:pt x="9209445" y="0"/>
                </a:lnTo>
                <a:lnTo>
                  <a:pt x="9209445" y="7501512"/>
                </a:lnTo>
                <a:lnTo>
                  <a:pt x="0" y="75015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0288069" y="1122363"/>
            <a:ext cx="5831883" cy="8042275"/>
          </a:xfrm>
          <a:custGeom>
            <a:avLst/>
            <a:gdLst/>
            <a:ahLst/>
            <a:cxnLst/>
            <a:rect l="l" t="t" r="r" b="b"/>
            <a:pathLst>
              <a:path w="5831883" h="8042275">
                <a:moveTo>
                  <a:pt x="0" y="0"/>
                </a:moveTo>
                <a:lnTo>
                  <a:pt x="5831883" y="0"/>
                </a:lnTo>
                <a:lnTo>
                  <a:pt x="5831883" y="8042274"/>
                </a:lnTo>
                <a:lnTo>
                  <a:pt x="0" y="804227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TextBox 4"/>
          <p:cNvSpPr txBox="1"/>
          <p:nvPr/>
        </p:nvSpPr>
        <p:spPr>
          <a:xfrm>
            <a:off x="1209778" y="2669856"/>
            <a:ext cx="7150078" cy="3651889"/>
          </a:xfrm>
          <a:prstGeom prst="rect">
            <a:avLst/>
          </a:prstGeom>
        </p:spPr>
        <p:txBody>
          <a:bodyPr lIns="0" tIns="0" rIns="0" bIns="0" rtlCol="0" anchor="t">
            <a:spAutoFit/>
          </a:bodyPr>
          <a:lstStyle/>
          <a:p>
            <a:pPr algn="ctr">
              <a:lnSpc>
                <a:spcPts val="13920"/>
              </a:lnSpc>
            </a:pPr>
            <a:r>
              <a:rPr lang="en-US" sz="14500" dirty="0">
                <a:solidFill>
                  <a:srgbClr val="8A4182"/>
                </a:solidFill>
                <a:latin typeface="Public Sans Bold"/>
              </a:rPr>
              <a:t>Thank you !</a:t>
            </a:r>
          </a:p>
        </p:txBody>
      </p:sp>
      <p:sp>
        <p:nvSpPr>
          <p:cNvPr id="5" name="Freeform 5"/>
          <p:cNvSpPr/>
          <p:nvPr/>
        </p:nvSpPr>
        <p:spPr>
          <a:xfrm>
            <a:off x="-1524000" y="7734300"/>
            <a:ext cx="4054948" cy="4114800"/>
          </a:xfrm>
          <a:custGeom>
            <a:avLst/>
            <a:gdLst/>
            <a:ahLst/>
            <a:cxnLst/>
            <a:rect l="l" t="t" r="r" b="b"/>
            <a:pathLst>
              <a:path w="4054948" h="4114800">
                <a:moveTo>
                  <a:pt x="0" y="0"/>
                </a:moveTo>
                <a:lnTo>
                  <a:pt x="4054948" y="0"/>
                </a:lnTo>
                <a:lnTo>
                  <a:pt x="4054948"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14400" y="1620319"/>
            <a:ext cx="9818146" cy="8617744"/>
          </a:xfrm>
          <a:prstGeom prst="rect">
            <a:avLst/>
          </a:prstGeom>
        </p:spPr>
        <p:txBody>
          <a:bodyPr lIns="0" tIns="0" rIns="0" bIns="0" rtlCol="0" anchor="t">
            <a:spAutoFit/>
          </a:bodyPr>
          <a:lstStyle/>
          <a:p>
            <a:pPr marL="824234" lvl="1" indent="-457200" algn="l">
              <a:lnSpc>
                <a:spcPts val="4760"/>
              </a:lnSpc>
              <a:buFont typeface="Wingdings" panose="05000000000000000000" pitchFamily="2" charset="2"/>
              <a:buChar char="Ø"/>
            </a:pPr>
            <a:r>
              <a:rPr lang="en-US" sz="2000" dirty="0">
                <a:solidFill>
                  <a:srgbClr val="000000"/>
                </a:solidFill>
                <a:latin typeface="Roboto Slab" pitchFamily="2" charset="0"/>
                <a:ea typeface="Roboto Slab" pitchFamily="2" charset="0"/>
              </a:rPr>
              <a:t>Role of automated testing in software development</a:t>
            </a:r>
          </a:p>
          <a:p>
            <a:pPr marL="824234" lvl="1" indent="-457200" algn="l">
              <a:lnSpc>
                <a:spcPts val="4760"/>
              </a:lnSpc>
              <a:buFont typeface="Wingdings" panose="05000000000000000000" pitchFamily="2" charset="2"/>
              <a:buChar char="Ø"/>
            </a:pPr>
            <a:r>
              <a:rPr lang="en-US" sz="2000" dirty="0">
                <a:solidFill>
                  <a:srgbClr val="000000"/>
                </a:solidFill>
                <a:latin typeface="Roboto Slab" pitchFamily="2" charset="0"/>
                <a:ea typeface="Roboto Slab" pitchFamily="2" charset="0"/>
              </a:rPr>
              <a:t>Introduction to </a:t>
            </a:r>
            <a:r>
              <a:rPr lang="en-US" sz="2000" dirty="0" smtClean="0">
                <a:solidFill>
                  <a:srgbClr val="000000"/>
                </a:solidFill>
                <a:latin typeface="Roboto Slab" pitchFamily="2" charset="0"/>
                <a:ea typeface="Roboto Slab" pitchFamily="2" charset="0"/>
              </a:rPr>
              <a:t>Jasmine </a:t>
            </a:r>
            <a:r>
              <a:rPr lang="en-US" sz="2000" dirty="0">
                <a:solidFill>
                  <a:srgbClr val="000000"/>
                </a:solidFill>
                <a:latin typeface="Roboto Slab" pitchFamily="2" charset="0"/>
                <a:ea typeface="Roboto Slab" pitchFamily="2" charset="0"/>
              </a:rPr>
              <a:t>framework </a:t>
            </a:r>
          </a:p>
          <a:p>
            <a:pPr marL="824234" lvl="1" indent="-457200" algn="l">
              <a:lnSpc>
                <a:spcPts val="4760"/>
              </a:lnSpc>
              <a:buFont typeface="Wingdings" panose="05000000000000000000" pitchFamily="2" charset="2"/>
              <a:buChar char="Ø"/>
            </a:pPr>
            <a:r>
              <a:rPr lang="en-US" sz="2000" dirty="0">
                <a:solidFill>
                  <a:srgbClr val="000000"/>
                </a:solidFill>
                <a:latin typeface="Roboto Slab" pitchFamily="2" charset="0"/>
                <a:ea typeface="Roboto Slab" pitchFamily="2" charset="0"/>
              </a:rPr>
              <a:t>Benefits of using </a:t>
            </a:r>
            <a:r>
              <a:rPr lang="en-US" sz="2000" dirty="0" smtClean="0">
                <a:solidFill>
                  <a:srgbClr val="000000"/>
                </a:solidFill>
                <a:latin typeface="Roboto Slab" pitchFamily="2" charset="0"/>
                <a:ea typeface="Roboto Slab" pitchFamily="2" charset="0"/>
              </a:rPr>
              <a:t>Jasmine</a:t>
            </a:r>
            <a:endParaRPr lang="en-US" sz="2000" dirty="0">
              <a:solidFill>
                <a:srgbClr val="000000"/>
              </a:solidFill>
              <a:latin typeface="Roboto Slab" pitchFamily="2" charset="0"/>
              <a:ea typeface="Roboto Slab" pitchFamily="2" charset="0"/>
            </a:endParaRPr>
          </a:p>
          <a:p>
            <a:pPr marL="824234" lvl="1" indent="-457200" algn="l">
              <a:lnSpc>
                <a:spcPts val="4760"/>
              </a:lnSpc>
              <a:buFont typeface="Wingdings" panose="05000000000000000000" pitchFamily="2" charset="2"/>
              <a:buChar char="Ø"/>
            </a:pPr>
            <a:r>
              <a:rPr lang="en-US" sz="2000" dirty="0">
                <a:solidFill>
                  <a:srgbClr val="000000"/>
                </a:solidFill>
                <a:latin typeface="Roboto Slab" pitchFamily="2" charset="0"/>
                <a:ea typeface="Roboto Slab" pitchFamily="2" charset="0"/>
              </a:rPr>
              <a:t>Versions of Jasmine </a:t>
            </a:r>
          </a:p>
          <a:p>
            <a:pPr marL="824234" lvl="1" indent="-457200" algn="l">
              <a:lnSpc>
                <a:spcPts val="4760"/>
              </a:lnSpc>
              <a:buFont typeface="Wingdings" panose="05000000000000000000" pitchFamily="2" charset="2"/>
              <a:buChar char="Ø"/>
            </a:pPr>
            <a:r>
              <a:rPr lang="en-US" sz="2000" dirty="0">
                <a:solidFill>
                  <a:srgbClr val="000000"/>
                </a:solidFill>
                <a:latin typeface="Roboto Slab" pitchFamily="2" charset="0"/>
                <a:ea typeface="Roboto Slab" pitchFamily="2" charset="0"/>
              </a:rPr>
              <a:t>When/Why to opt for? </a:t>
            </a:r>
          </a:p>
          <a:p>
            <a:pPr marL="824234" lvl="1" indent="-457200" algn="l">
              <a:lnSpc>
                <a:spcPts val="4760"/>
              </a:lnSpc>
              <a:buFont typeface="Wingdings" panose="05000000000000000000" pitchFamily="2" charset="2"/>
              <a:buChar char="Ø"/>
            </a:pPr>
            <a:r>
              <a:rPr lang="en-US" sz="2000" dirty="0">
                <a:solidFill>
                  <a:srgbClr val="000000"/>
                </a:solidFill>
                <a:latin typeface="Roboto Slab" pitchFamily="2" charset="0"/>
                <a:ea typeface="Roboto Slab" pitchFamily="2" charset="0"/>
              </a:rPr>
              <a:t>Basic concepts and features of </a:t>
            </a:r>
            <a:r>
              <a:rPr lang="en-US" sz="2000" dirty="0" smtClean="0">
                <a:solidFill>
                  <a:srgbClr val="000000"/>
                </a:solidFill>
                <a:latin typeface="Roboto Slab" pitchFamily="2" charset="0"/>
                <a:ea typeface="Roboto Slab" pitchFamily="2" charset="0"/>
              </a:rPr>
              <a:t>Jasmine framework</a:t>
            </a:r>
          </a:p>
          <a:p>
            <a:pPr marL="824234" lvl="1" indent="-457200" algn="l">
              <a:lnSpc>
                <a:spcPts val="4760"/>
              </a:lnSpc>
              <a:buFont typeface="Wingdings" panose="05000000000000000000" pitchFamily="2" charset="2"/>
              <a:buChar char="Ø"/>
            </a:pPr>
            <a:r>
              <a:rPr lang="en-US" sz="2000" dirty="0" smtClean="0">
                <a:solidFill>
                  <a:srgbClr val="000000"/>
                </a:solidFill>
                <a:latin typeface="Roboto Slab" pitchFamily="2" charset="0"/>
                <a:ea typeface="Roboto Slab" pitchFamily="2" charset="0"/>
              </a:rPr>
              <a:t>Common Matchers</a:t>
            </a:r>
          </a:p>
          <a:p>
            <a:pPr marL="824234" lvl="1" indent="-457200" algn="l">
              <a:lnSpc>
                <a:spcPts val="4760"/>
              </a:lnSpc>
              <a:buFont typeface="Wingdings" panose="05000000000000000000" pitchFamily="2" charset="2"/>
              <a:buChar char="Ø"/>
            </a:pPr>
            <a:r>
              <a:rPr lang="en-US" sz="2000" dirty="0" smtClean="0">
                <a:solidFill>
                  <a:srgbClr val="000000"/>
                </a:solidFill>
                <a:latin typeface="Roboto Slab" pitchFamily="2" charset="0"/>
                <a:ea typeface="Roboto Slab" pitchFamily="2" charset="0"/>
              </a:rPr>
              <a:t>Setup and teardown</a:t>
            </a:r>
          </a:p>
          <a:p>
            <a:pPr marL="824234" lvl="1" indent="-457200">
              <a:lnSpc>
                <a:spcPts val="4760"/>
              </a:lnSpc>
              <a:buFont typeface="Wingdings" panose="05000000000000000000" pitchFamily="2" charset="2"/>
              <a:buChar char="Ø"/>
            </a:pPr>
            <a:r>
              <a:rPr lang="en-US" sz="2000" dirty="0">
                <a:solidFill>
                  <a:srgbClr val="000000"/>
                </a:solidFill>
                <a:latin typeface="Roboto Slab" pitchFamily="2" charset="0"/>
                <a:ea typeface="Roboto Slab" pitchFamily="2" charset="0"/>
              </a:rPr>
              <a:t>Skip </a:t>
            </a:r>
            <a:r>
              <a:rPr lang="en-US" sz="2000" dirty="0" smtClean="0">
                <a:solidFill>
                  <a:srgbClr val="000000"/>
                </a:solidFill>
                <a:latin typeface="Roboto Slab" pitchFamily="2" charset="0"/>
                <a:ea typeface="Roboto Slab" pitchFamily="2" charset="0"/>
              </a:rPr>
              <a:t>Spec</a:t>
            </a:r>
          </a:p>
          <a:p>
            <a:pPr marL="824234" lvl="1" indent="-457200" algn="l">
              <a:lnSpc>
                <a:spcPts val="4760"/>
              </a:lnSpc>
              <a:buFont typeface="Wingdings" panose="05000000000000000000" pitchFamily="2" charset="2"/>
              <a:buChar char="Ø"/>
            </a:pPr>
            <a:r>
              <a:rPr lang="en-US" sz="2000" dirty="0" smtClean="0">
                <a:solidFill>
                  <a:srgbClr val="000000"/>
                </a:solidFill>
                <a:latin typeface="Roboto Slab" pitchFamily="2" charset="0"/>
                <a:ea typeface="Roboto Slab" pitchFamily="2" charset="0"/>
              </a:rPr>
              <a:t>Spies in Jasmine</a:t>
            </a:r>
          </a:p>
          <a:p>
            <a:pPr marL="824234" lvl="1" indent="-457200" algn="l">
              <a:lnSpc>
                <a:spcPts val="4760"/>
              </a:lnSpc>
              <a:buFont typeface="Wingdings" panose="05000000000000000000" pitchFamily="2" charset="2"/>
              <a:buChar char="Ø"/>
            </a:pPr>
            <a:r>
              <a:rPr lang="en-US" sz="2000" dirty="0" smtClean="0">
                <a:solidFill>
                  <a:srgbClr val="000000"/>
                </a:solidFill>
                <a:latin typeface="Roboto Slab" pitchFamily="2" charset="0"/>
                <a:ea typeface="Roboto Slab" pitchFamily="2" charset="0"/>
              </a:rPr>
              <a:t>Asynchronous Testing</a:t>
            </a:r>
            <a:endParaRPr lang="en-US" sz="2000" dirty="0">
              <a:solidFill>
                <a:srgbClr val="000000"/>
              </a:solidFill>
              <a:latin typeface="Roboto Slab" pitchFamily="2" charset="0"/>
              <a:ea typeface="Roboto Slab" pitchFamily="2" charset="0"/>
            </a:endParaRPr>
          </a:p>
          <a:p>
            <a:pPr marL="824234" lvl="1" indent="-457200" algn="l">
              <a:lnSpc>
                <a:spcPts val="4760"/>
              </a:lnSpc>
              <a:buFont typeface="Wingdings" panose="05000000000000000000" pitchFamily="2" charset="2"/>
              <a:buChar char="Ø"/>
            </a:pPr>
            <a:r>
              <a:rPr lang="en-US" sz="2000" dirty="0">
                <a:solidFill>
                  <a:srgbClr val="000000"/>
                </a:solidFill>
                <a:latin typeface="Roboto Slab" pitchFamily="2" charset="0"/>
                <a:ea typeface="Roboto Slab" pitchFamily="2" charset="0"/>
              </a:rPr>
              <a:t>Set up and configuration </a:t>
            </a:r>
            <a:endParaRPr lang="en-US" sz="2000" dirty="0" smtClean="0">
              <a:solidFill>
                <a:srgbClr val="000000"/>
              </a:solidFill>
              <a:latin typeface="Roboto Slab" pitchFamily="2" charset="0"/>
              <a:ea typeface="Roboto Slab" pitchFamily="2" charset="0"/>
            </a:endParaRPr>
          </a:p>
          <a:p>
            <a:pPr marL="824234" lvl="1" indent="-457200" algn="l">
              <a:lnSpc>
                <a:spcPts val="4760"/>
              </a:lnSpc>
              <a:buFont typeface="Wingdings" panose="05000000000000000000" pitchFamily="2" charset="2"/>
              <a:buChar char="Ø"/>
            </a:pPr>
            <a:r>
              <a:rPr lang="en-US" sz="2000" dirty="0" smtClean="0">
                <a:solidFill>
                  <a:srgbClr val="000000"/>
                </a:solidFill>
                <a:latin typeface="Roboto Slab" pitchFamily="2" charset="0"/>
                <a:ea typeface="Roboto Slab" pitchFamily="2" charset="0"/>
              </a:rPr>
              <a:t>Illustrate </a:t>
            </a:r>
            <a:r>
              <a:rPr lang="en-US" sz="2000" dirty="0">
                <a:solidFill>
                  <a:srgbClr val="000000"/>
                </a:solidFill>
                <a:latin typeface="Roboto Slab" pitchFamily="2" charset="0"/>
                <a:ea typeface="Roboto Slab" pitchFamily="2" charset="0"/>
              </a:rPr>
              <a:t>test cases for different functions</a:t>
            </a:r>
          </a:p>
          <a:p>
            <a:pPr marL="824234" lvl="1" indent="-457200" algn="l">
              <a:lnSpc>
                <a:spcPts val="4760"/>
              </a:lnSpc>
              <a:buFont typeface="Wingdings" panose="05000000000000000000" pitchFamily="2" charset="2"/>
              <a:buChar char="Ø"/>
            </a:pPr>
            <a:r>
              <a:rPr lang="en-US" sz="2000" dirty="0">
                <a:solidFill>
                  <a:srgbClr val="000000"/>
                </a:solidFill>
                <a:latin typeface="Roboto Slab" pitchFamily="2" charset="0"/>
                <a:ea typeface="Roboto Slab" pitchFamily="2" charset="0"/>
              </a:rPr>
              <a:t>Conclusion</a:t>
            </a:r>
          </a:p>
        </p:txBody>
      </p:sp>
      <p:sp>
        <p:nvSpPr>
          <p:cNvPr id="4" name="TextBox 4"/>
          <p:cNvSpPr txBox="1"/>
          <p:nvPr/>
        </p:nvSpPr>
        <p:spPr>
          <a:xfrm>
            <a:off x="1219200" y="696989"/>
            <a:ext cx="13986148" cy="923330"/>
          </a:xfrm>
          <a:prstGeom prst="rect">
            <a:avLst/>
          </a:prstGeom>
        </p:spPr>
        <p:txBody>
          <a:bodyPr lIns="0" tIns="0" rIns="0" bIns="0" rtlCol="0" anchor="t">
            <a:spAutoFit/>
          </a:bodyPr>
          <a:lstStyle/>
          <a:p>
            <a:r>
              <a:rPr lang="en-US" sz="6000" b="1" dirty="0" smtClean="0">
                <a:solidFill>
                  <a:srgbClr val="8A4182"/>
                </a:solidFill>
                <a:latin typeface="Roboto Slab" pitchFamily="2" charset="0"/>
                <a:ea typeface="Roboto Slab" pitchFamily="2" charset="0"/>
              </a:rPr>
              <a:t>OVERVIEW</a:t>
            </a:r>
            <a:endParaRPr lang="en-US" sz="6000" b="1" dirty="0">
              <a:solidFill>
                <a:srgbClr val="8A4182"/>
              </a:solidFill>
              <a:latin typeface="Roboto Slab" pitchFamily="2" charset="0"/>
              <a:ea typeface="Roboto Slab" pitchFamily="2"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7" name="Footer Placeholder 7"/>
          <p:cNvSpPr>
            <a:spLocks noGrp="1"/>
          </p:cNvSpPr>
          <p:nvPr>
            <p:ph type="ftr" sz="quarter" idx="11"/>
          </p:nvPr>
        </p:nvSpPr>
        <p:spPr>
          <a:xfrm>
            <a:off x="7239000" y="9589096"/>
            <a:ext cx="2895600" cy="365125"/>
          </a:xfrm>
        </p:spPr>
        <p:txBody>
          <a:bodyPr/>
          <a:lstStyle/>
          <a:p>
            <a:r>
              <a:rPr lang="en-US" sz="2400" b="1" dirty="0" smtClean="0">
                <a:solidFill>
                  <a:schemeClr val="tx1"/>
                </a:solidFill>
              </a:rPr>
              <a:t>2</a:t>
            </a:r>
            <a:endParaRPr lang="en-US" sz="2400" b="1" dirty="0">
              <a:solidFill>
                <a:schemeClr val="tx1"/>
              </a:solidFill>
            </a:endParaRPr>
          </a:p>
        </p:txBody>
      </p:sp>
      <p:sp>
        <p:nvSpPr>
          <p:cNvPr id="8" name="Freeform 4"/>
          <p:cNvSpPr/>
          <p:nvPr/>
        </p:nvSpPr>
        <p:spPr>
          <a:xfrm>
            <a:off x="11096372" y="3543300"/>
            <a:ext cx="5274974" cy="5239808"/>
          </a:xfrm>
          <a:custGeom>
            <a:avLst/>
            <a:gdLst/>
            <a:ahLst/>
            <a:cxnLst/>
            <a:rect l="l" t="t" r="r" b="b"/>
            <a:pathLst>
              <a:path w="5274974" h="5239808">
                <a:moveTo>
                  <a:pt x="0" y="0"/>
                </a:moveTo>
                <a:lnTo>
                  <a:pt x="5274974" y="0"/>
                </a:lnTo>
                <a:lnTo>
                  <a:pt x="5274974" y="5239808"/>
                </a:lnTo>
                <a:lnTo>
                  <a:pt x="0" y="5239808"/>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54155" y="3518886"/>
            <a:ext cx="14579689" cy="3214983"/>
          </a:xfrm>
          <a:prstGeom prst="rect">
            <a:avLst/>
          </a:prstGeom>
        </p:spPr>
        <p:txBody>
          <a:bodyPr lIns="0" tIns="0" rIns="0" bIns="0" rtlCol="0" anchor="t">
            <a:spAutoFit/>
          </a:bodyPr>
          <a:lstStyle/>
          <a:p>
            <a:pPr algn="just">
              <a:lnSpc>
                <a:spcPts val="5086"/>
              </a:lnSpc>
            </a:pPr>
            <a:r>
              <a:rPr lang="en-US" sz="3200" b="1" dirty="0">
                <a:solidFill>
                  <a:srgbClr val="000000"/>
                </a:solidFill>
                <a:latin typeface="+mj-lt"/>
                <a:ea typeface="Roboto Slab" pitchFamily="2" charset="0"/>
              </a:rPr>
              <a:t>Automated testing </a:t>
            </a:r>
            <a:r>
              <a:rPr lang="en-US" sz="3200" dirty="0">
                <a:solidFill>
                  <a:srgbClr val="000000"/>
                </a:solidFill>
                <a:latin typeface="+mj-lt"/>
                <a:ea typeface="Roboto Slab" pitchFamily="2" charset="0"/>
              </a:rPr>
              <a:t>is essential in software development for its efficiency and accuracy in executing test cases quickly and repeatedly. It supports continuous integration and deployment (CI/CD) processes, ensuring that new code changes do not introduce bugs. By eliminating human error and providing extensive coverage, automated testing significantly enhances software quality and development speed.</a:t>
            </a:r>
          </a:p>
        </p:txBody>
      </p:sp>
      <p:sp>
        <p:nvSpPr>
          <p:cNvPr id="3" name="Freeform 3"/>
          <p:cNvSpPr/>
          <p:nvPr/>
        </p:nvSpPr>
        <p:spPr>
          <a:xfrm>
            <a:off x="14369445" y="7040485"/>
            <a:ext cx="5274974" cy="5239808"/>
          </a:xfrm>
          <a:custGeom>
            <a:avLst/>
            <a:gdLst/>
            <a:ahLst/>
            <a:cxnLst/>
            <a:rect l="l" t="t" r="r" b="b"/>
            <a:pathLst>
              <a:path w="5274974" h="5239808">
                <a:moveTo>
                  <a:pt x="0" y="0"/>
                </a:moveTo>
                <a:lnTo>
                  <a:pt x="5274975" y="0"/>
                </a:lnTo>
                <a:lnTo>
                  <a:pt x="5274975" y="5239808"/>
                </a:lnTo>
                <a:lnTo>
                  <a:pt x="0" y="5239808"/>
                </a:lnTo>
                <a:lnTo>
                  <a:pt x="0" y="0"/>
                </a:lnTo>
                <a:close/>
              </a:path>
            </a:pathLst>
          </a:custGeom>
          <a:blipFill>
            <a:blip r:embed="rId2"/>
            <a:stretch>
              <a:fillRect/>
            </a:stretch>
          </a:blipFill>
        </p:spPr>
      </p:sp>
      <p:sp>
        <p:nvSpPr>
          <p:cNvPr id="4" name="Freeform 4"/>
          <p:cNvSpPr/>
          <p:nvPr/>
        </p:nvSpPr>
        <p:spPr>
          <a:xfrm>
            <a:off x="-2637487" y="-2399184"/>
            <a:ext cx="5274974" cy="5239808"/>
          </a:xfrm>
          <a:custGeom>
            <a:avLst/>
            <a:gdLst/>
            <a:ahLst/>
            <a:cxnLst/>
            <a:rect l="l" t="t" r="r" b="b"/>
            <a:pathLst>
              <a:path w="5274974" h="5239808">
                <a:moveTo>
                  <a:pt x="0" y="0"/>
                </a:moveTo>
                <a:lnTo>
                  <a:pt x="5274974" y="0"/>
                </a:lnTo>
                <a:lnTo>
                  <a:pt x="5274974" y="5239808"/>
                </a:lnTo>
                <a:lnTo>
                  <a:pt x="0" y="5239808"/>
                </a:lnTo>
                <a:lnTo>
                  <a:pt x="0" y="0"/>
                </a:lnTo>
                <a:close/>
              </a:path>
            </a:pathLst>
          </a:custGeom>
          <a:blipFill>
            <a:blip r:embed="rId2"/>
            <a:stretch>
              <a:fillRect/>
            </a:stretch>
          </a:blipFill>
        </p:spPr>
      </p:sp>
      <p:sp>
        <p:nvSpPr>
          <p:cNvPr id="5" name="TextBox 5"/>
          <p:cNvSpPr txBox="1"/>
          <p:nvPr/>
        </p:nvSpPr>
        <p:spPr>
          <a:xfrm>
            <a:off x="1854155" y="2190702"/>
            <a:ext cx="15298874" cy="989053"/>
          </a:xfrm>
          <a:prstGeom prst="rect">
            <a:avLst/>
          </a:prstGeom>
        </p:spPr>
        <p:txBody>
          <a:bodyPr wrap="square" lIns="0" tIns="0" rIns="0" bIns="0" rtlCol="0" anchor="t">
            <a:spAutoFit/>
          </a:bodyPr>
          <a:lstStyle/>
          <a:p>
            <a:pPr>
              <a:lnSpc>
                <a:spcPts val="9120"/>
              </a:lnSpc>
            </a:pPr>
            <a:r>
              <a:rPr lang="en-US" sz="3600" b="1" dirty="0">
                <a:solidFill>
                  <a:srgbClr val="8A4182"/>
                </a:solidFill>
                <a:latin typeface="Roboto Slab" pitchFamily="2" charset="0"/>
                <a:ea typeface="Roboto Slab" pitchFamily="2" charset="0"/>
              </a:rPr>
              <a:t>ROLE OF AUTOMATED TESTING IN SOFTWARE DEVELOPMENT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4</a:t>
            </a:fld>
            <a:endParaRPr lang="en-US"/>
          </a:p>
        </p:txBody>
      </p:sp>
      <p:sp>
        <p:nvSpPr>
          <p:cNvPr id="8" name="Footer Placeholder 7"/>
          <p:cNvSpPr>
            <a:spLocks noGrp="1"/>
          </p:cNvSpPr>
          <p:nvPr>
            <p:ph type="ftr" sz="quarter" idx="11"/>
          </p:nvPr>
        </p:nvSpPr>
        <p:spPr>
          <a:xfrm>
            <a:off x="7467600" y="9477826"/>
            <a:ext cx="2895600" cy="365125"/>
          </a:xfrm>
        </p:spPr>
        <p:txBody>
          <a:bodyPr/>
          <a:lstStyle/>
          <a:p>
            <a:r>
              <a:rPr lang="en-US" sz="2400" b="1" dirty="0" smtClean="0">
                <a:solidFill>
                  <a:schemeClr val="tx1"/>
                </a:solidFill>
              </a:rPr>
              <a:t>3</a:t>
            </a:r>
            <a:endParaRPr lang="en-US" sz="2400" b="1" dirty="0">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54155" y="3518886"/>
            <a:ext cx="14579689" cy="3924151"/>
          </a:xfrm>
          <a:prstGeom prst="rect">
            <a:avLst/>
          </a:prstGeom>
        </p:spPr>
        <p:txBody>
          <a:bodyPr lIns="0" tIns="0" rIns="0" bIns="0" rtlCol="0" anchor="t">
            <a:spAutoFit/>
          </a:bodyPr>
          <a:lstStyle/>
          <a:p>
            <a:pPr marL="457200" indent="-457200" algn="just">
              <a:lnSpc>
                <a:spcPts val="5086"/>
              </a:lnSpc>
              <a:buFont typeface="Wingdings" panose="05000000000000000000" pitchFamily="2" charset="2"/>
              <a:buChar char="Ø"/>
            </a:pPr>
            <a:r>
              <a:rPr lang="en-US" sz="3200" dirty="0"/>
              <a:t>Efficiency and Speed</a:t>
            </a:r>
          </a:p>
          <a:p>
            <a:pPr marL="457200" indent="-457200" algn="just">
              <a:lnSpc>
                <a:spcPts val="5086"/>
              </a:lnSpc>
              <a:buFont typeface="Wingdings" panose="05000000000000000000" pitchFamily="2" charset="2"/>
              <a:buChar char="Ø"/>
            </a:pPr>
            <a:r>
              <a:rPr lang="en-US" sz="3200" dirty="0"/>
              <a:t>Support for CI/CD</a:t>
            </a:r>
          </a:p>
          <a:p>
            <a:pPr marL="457200" indent="-457200" algn="just">
              <a:lnSpc>
                <a:spcPts val="5086"/>
              </a:lnSpc>
              <a:buFont typeface="Wingdings" panose="05000000000000000000" pitchFamily="2" charset="2"/>
              <a:buChar char="Ø"/>
            </a:pPr>
            <a:r>
              <a:rPr lang="en-US" sz="3200" dirty="0"/>
              <a:t>Elimination of Human Error</a:t>
            </a:r>
          </a:p>
          <a:p>
            <a:pPr marL="514350" indent="-514350" algn="just">
              <a:lnSpc>
                <a:spcPts val="5086"/>
              </a:lnSpc>
              <a:buFont typeface="Wingdings" panose="05000000000000000000" pitchFamily="2" charset="2"/>
              <a:buChar char="Ø"/>
            </a:pPr>
            <a:r>
              <a:rPr lang="en-US" sz="3200" dirty="0"/>
              <a:t>Extensive Coverage</a:t>
            </a:r>
          </a:p>
          <a:p>
            <a:pPr marL="457200" indent="-457200" algn="just">
              <a:lnSpc>
                <a:spcPts val="5086"/>
              </a:lnSpc>
              <a:buFont typeface="Wingdings" panose="05000000000000000000" pitchFamily="2" charset="2"/>
              <a:buChar char="Ø"/>
            </a:pPr>
            <a:r>
              <a:rPr lang="en-US" sz="3200" dirty="0"/>
              <a:t>Enhanced Software Quality</a:t>
            </a:r>
          </a:p>
          <a:p>
            <a:pPr marL="457200" indent="-457200" algn="just">
              <a:lnSpc>
                <a:spcPts val="5086"/>
              </a:lnSpc>
              <a:buFont typeface="Wingdings" panose="05000000000000000000" pitchFamily="2" charset="2"/>
              <a:buChar char="Ø"/>
            </a:pPr>
            <a:r>
              <a:rPr lang="en-US" sz="3200" dirty="0"/>
              <a:t>Faster Development Cycles</a:t>
            </a:r>
            <a:endParaRPr lang="en-US" sz="3200" dirty="0">
              <a:solidFill>
                <a:srgbClr val="000000"/>
              </a:solidFill>
              <a:latin typeface="Roboto Slab" pitchFamily="2" charset="0"/>
              <a:ea typeface="Roboto Slab" pitchFamily="2" charset="0"/>
            </a:endParaRPr>
          </a:p>
        </p:txBody>
      </p:sp>
      <p:sp>
        <p:nvSpPr>
          <p:cNvPr id="3" name="Freeform 3"/>
          <p:cNvSpPr/>
          <p:nvPr/>
        </p:nvSpPr>
        <p:spPr>
          <a:xfrm>
            <a:off x="14369445" y="7040485"/>
            <a:ext cx="5274974" cy="5239808"/>
          </a:xfrm>
          <a:custGeom>
            <a:avLst/>
            <a:gdLst/>
            <a:ahLst/>
            <a:cxnLst/>
            <a:rect l="l" t="t" r="r" b="b"/>
            <a:pathLst>
              <a:path w="5274974" h="5239808">
                <a:moveTo>
                  <a:pt x="0" y="0"/>
                </a:moveTo>
                <a:lnTo>
                  <a:pt x="5274975" y="0"/>
                </a:lnTo>
                <a:lnTo>
                  <a:pt x="5274975" y="5239808"/>
                </a:lnTo>
                <a:lnTo>
                  <a:pt x="0" y="5239808"/>
                </a:lnTo>
                <a:lnTo>
                  <a:pt x="0" y="0"/>
                </a:lnTo>
                <a:close/>
              </a:path>
            </a:pathLst>
          </a:custGeom>
          <a:blipFill>
            <a:blip r:embed="rId3"/>
            <a:stretch>
              <a:fillRect/>
            </a:stretch>
          </a:blipFill>
        </p:spPr>
      </p:sp>
      <p:sp>
        <p:nvSpPr>
          <p:cNvPr id="4" name="Freeform 4"/>
          <p:cNvSpPr/>
          <p:nvPr/>
        </p:nvSpPr>
        <p:spPr>
          <a:xfrm>
            <a:off x="-2637487" y="-2399184"/>
            <a:ext cx="5274974" cy="5239808"/>
          </a:xfrm>
          <a:custGeom>
            <a:avLst/>
            <a:gdLst/>
            <a:ahLst/>
            <a:cxnLst/>
            <a:rect l="l" t="t" r="r" b="b"/>
            <a:pathLst>
              <a:path w="5274974" h="5239808">
                <a:moveTo>
                  <a:pt x="0" y="0"/>
                </a:moveTo>
                <a:lnTo>
                  <a:pt x="5274974" y="0"/>
                </a:lnTo>
                <a:lnTo>
                  <a:pt x="5274974" y="5239808"/>
                </a:lnTo>
                <a:lnTo>
                  <a:pt x="0" y="5239808"/>
                </a:lnTo>
                <a:lnTo>
                  <a:pt x="0" y="0"/>
                </a:lnTo>
                <a:close/>
              </a:path>
            </a:pathLst>
          </a:custGeom>
          <a:blipFill>
            <a:blip r:embed="rId3"/>
            <a:stretch>
              <a:fillRect/>
            </a:stretch>
          </a:blipFill>
        </p:spPr>
      </p:sp>
      <p:sp>
        <p:nvSpPr>
          <p:cNvPr id="5" name="TextBox 5"/>
          <p:cNvSpPr txBox="1"/>
          <p:nvPr/>
        </p:nvSpPr>
        <p:spPr>
          <a:xfrm>
            <a:off x="1854155" y="2190702"/>
            <a:ext cx="15298874" cy="989053"/>
          </a:xfrm>
          <a:prstGeom prst="rect">
            <a:avLst/>
          </a:prstGeom>
        </p:spPr>
        <p:txBody>
          <a:bodyPr wrap="square" lIns="0" tIns="0" rIns="0" bIns="0" rtlCol="0" anchor="t">
            <a:spAutoFit/>
          </a:bodyPr>
          <a:lstStyle/>
          <a:p>
            <a:pPr>
              <a:lnSpc>
                <a:spcPts val="9120"/>
              </a:lnSpc>
            </a:pPr>
            <a:r>
              <a:rPr lang="en-US" sz="3600" b="1" dirty="0">
                <a:solidFill>
                  <a:srgbClr val="8A4182"/>
                </a:solidFill>
                <a:latin typeface="Roboto Slab" pitchFamily="2" charset="0"/>
                <a:ea typeface="Roboto Slab" pitchFamily="2" charset="0"/>
              </a:rPr>
              <a:t>KEY FEATURES OF AUTOMATED TESTING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a:t>
            </a:fld>
            <a:endParaRPr lang="en-US"/>
          </a:p>
        </p:txBody>
      </p:sp>
      <p:sp>
        <p:nvSpPr>
          <p:cNvPr id="9" name="Footer Placeholder 7"/>
          <p:cNvSpPr>
            <a:spLocks noGrp="1"/>
          </p:cNvSpPr>
          <p:nvPr>
            <p:ph type="ftr" sz="quarter" idx="11"/>
          </p:nvPr>
        </p:nvSpPr>
        <p:spPr>
          <a:xfrm>
            <a:off x="6781800" y="9558939"/>
            <a:ext cx="2895600" cy="365125"/>
          </a:xfrm>
        </p:spPr>
        <p:txBody>
          <a:bodyPr/>
          <a:lstStyle/>
          <a:p>
            <a:r>
              <a:rPr lang="en-US" sz="2400" b="1" dirty="0">
                <a:solidFill>
                  <a:schemeClr val="tx1"/>
                </a:solidFill>
              </a:rPr>
              <a:t>4</a:t>
            </a:r>
          </a:p>
        </p:txBody>
      </p:sp>
    </p:spTree>
    <p:extLst>
      <p:ext uri="{BB962C8B-B14F-4D97-AF65-F5344CB8AC3E}">
        <p14:creationId xmlns:p14="http://schemas.microsoft.com/office/powerpoint/2010/main" val="3750309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62597" y="3844178"/>
            <a:ext cx="14579689" cy="3167534"/>
          </a:xfrm>
          <a:prstGeom prst="rect">
            <a:avLst/>
          </a:prstGeom>
        </p:spPr>
        <p:txBody>
          <a:bodyPr lIns="0" tIns="0" rIns="0" bIns="0" rtlCol="0" anchor="t">
            <a:spAutoFit/>
          </a:bodyPr>
          <a:lstStyle/>
          <a:p>
            <a:pPr algn="just">
              <a:lnSpc>
                <a:spcPts val="4912"/>
              </a:lnSpc>
            </a:pPr>
            <a:r>
              <a:rPr lang="en-US" sz="3200" b="1" dirty="0">
                <a:solidFill>
                  <a:srgbClr val="000000"/>
                </a:solidFill>
                <a:latin typeface="+mj-lt"/>
              </a:rPr>
              <a:t>Jasmine</a:t>
            </a:r>
            <a:r>
              <a:rPr lang="en-US" sz="3200" dirty="0">
                <a:solidFill>
                  <a:srgbClr val="000000"/>
                </a:solidFill>
                <a:latin typeface="+mj-lt"/>
              </a:rPr>
              <a:t> is a behavior-driven development (BDD) framework for testing JavaScript code. It provides an easy-to-read syntax for writing tests and supports both synchronous and asynchronous testing. Jasmine is independent of other JavaScript frameworks, making it versatile and straightforward to integrate into various projects.</a:t>
            </a:r>
          </a:p>
          <a:p>
            <a:pPr algn="just">
              <a:lnSpc>
                <a:spcPts val="5086"/>
              </a:lnSpc>
            </a:pPr>
            <a:endParaRPr lang="en-US" sz="3508" dirty="0">
              <a:solidFill>
                <a:srgbClr val="000000"/>
              </a:solidFill>
              <a:latin typeface="Calibri (MS)"/>
            </a:endParaRPr>
          </a:p>
        </p:txBody>
      </p:sp>
      <p:sp>
        <p:nvSpPr>
          <p:cNvPr id="3" name="Freeform 3"/>
          <p:cNvSpPr/>
          <p:nvPr/>
        </p:nvSpPr>
        <p:spPr>
          <a:xfrm>
            <a:off x="14369445" y="7040485"/>
            <a:ext cx="5274974" cy="5239808"/>
          </a:xfrm>
          <a:custGeom>
            <a:avLst/>
            <a:gdLst/>
            <a:ahLst/>
            <a:cxnLst/>
            <a:rect l="l" t="t" r="r" b="b"/>
            <a:pathLst>
              <a:path w="5274974" h="5239808">
                <a:moveTo>
                  <a:pt x="0" y="0"/>
                </a:moveTo>
                <a:lnTo>
                  <a:pt x="5274975" y="0"/>
                </a:lnTo>
                <a:lnTo>
                  <a:pt x="5274975" y="5239808"/>
                </a:lnTo>
                <a:lnTo>
                  <a:pt x="0" y="5239808"/>
                </a:lnTo>
                <a:lnTo>
                  <a:pt x="0" y="0"/>
                </a:lnTo>
                <a:close/>
              </a:path>
            </a:pathLst>
          </a:custGeom>
          <a:blipFill>
            <a:blip r:embed="rId2"/>
            <a:stretch>
              <a:fillRect/>
            </a:stretch>
          </a:blipFill>
        </p:spPr>
      </p:sp>
      <p:sp>
        <p:nvSpPr>
          <p:cNvPr id="4" name="Freeform 4"/>
          <p:cNvSpPr/>
          <p:nvPr/>
        </p:nvSpPr>
        <p:spPr>
          <a:xfrm>
            <a:off x="-2637487" y="-2399184"/>
            <a:ext cx="5274974" cy="5239808"/>
          </a:xfrm>
          <a:custGeom>
            <a:avLst/>
            <a:gdLst/>
            <a:ahLst/>
            <a:cxnLst/>
            <a:rect l="l" t="t" r="r" b="b"/>
            <a:pathLst>
              <a:path w="5274974" h="5239808">
                <a:moveTo>
                  <a:pt x="0" y="0"/>
                </a:moveTo>
                <a:lnTo>
                  <a:pt x="5274974" y="0"/>
                </a:lnTo>
                <a:lnTo>
                  <a:pt x="5274974" y="5239808"/>
                </a:lnTo>
                <a:lnTo>
                  <a:pt x="0" y="5239808"/>
                </a:lnTo>
                <a:lnTo>
                  <a:pt x="0" y="0"/>
                </a:lnTo>
                <a:close/>
              </a:path>
            </a:pathLst>
          </a:custGeom>
          <a:blipFill>
            <a:blip r:embed="rId2"/>
            <a:stretch>
              <a:fillRect/>
            </a:stretch>
          </a:blipFill>
        </p:spPr>
      </p:sp>
      <p:sp>
        <p:nvSpPr>
          <p:cNvPr id="5" name="TextBox 5"/>
          <p:cNvSpPr txBox="1"/>
          <p:nvPr/>
        </p:nvSpPr>
        <p:spPr>
          <a:xfrm>
            <a:off x="2062597" y="2400300"/>
            <a:ext cx="13986148" cy="1001749"/>
          </a:xfrm>
          <a:prstGeom prst="rect">
            <a:avLst/>
          </a:prstGeom>
        </p:spPr>
        <p:txBody>
          <a:bodyPr lIns="0" tIns="0" rIns="0" bIns="0" rtlCol="0" anchor="t">
            <a:spAutoFit/>
          </a:bodyPr>
          <a:lstStyle/>
          <a:p>
            <a:pPr>
              <a:lnSpc>
                <a:spcPts val="9120"/>
              </a:lnSpc>
            </a:pPr>
            <a:r>
              <a:rPr lang="en-US" sz="4000" b="1" dirty="0">
                <a:solidFill>
                  <a:srgbClr val="8A4182"/>
                </a:solidFill>
                <a:latin typeface="Roboto Slab" pitchFamily="2" charset="0"/>
                <a:ea typeface="Roboto Slab" pitchFamily="2" charset="0"/>
              </a:rPr>
              <a:t>INTRODUCTION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sp>
        <p:nvSpPr>
          <p:cNvPr id="8" name="Footer Placeholder 7"/>
          <p:cNvSpPr>
            <a:spLocks noGrp="1"/>
          </p:cNvSpPr>
          <p:nvPr>
            <p:ph type="ftr" sz="quarter" idx="11"/>
          </p:nvPr>
        </p:nvSpPr>
        <p:spPr>
          <a:xfrm>
            <a:off x="7239000" y="9523413"/>
            <a:ext cx="2895600" cy="365125"/>
          </a:xfrm>
        </p:spPr>
        <p:txBody>
          <a:bodyPr/>
          <a:lstStyle/>
          <a:p>
            <a:r>
              <a:rPr lang="en-US" sz="2400" b="1" dirty="0">
                <a:solidFill>
                  <a:schemeClr val="tx1"/>
                </a:solidFill>
              </a:rPr>
              <a:t>5</a:t>
            </a:r>
          </a:p>
        </p:txBody>
      </p:sp>
    </p:spTree>
    <p:extLst>
      <p:ext uri="{BB962C8B-B14F-4D97-AF65-F5344CB8AC3E}">
        <p14:creationId xmlns:p14="http://schemas.microsoft.com/office/powerpoint/2010/main" val="3013345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92079" y="5104707"/>
            <a:ext cx="25872159" cy="2860073"/>
          </a:xfrm>
          <a:custGeom>
            <a:avLst/>
            <a:gdLst/>
            <a:ahLst/>
            <a:cxnLst/>
            <a:rect l="l" t="t" r="r" b="b"/>
            <a:pathLst>
              <a:path w="25872159" h="2860073">
                <a:moveTo>
                  <a:pt x="0" y="0"/>
                </a:moveTo>
                <a:lnTo>
                  <a:pt x="25872158" y="0"/>
                </a:lnTo>
                <a:lnTo>
                  <a:pt x="25872158" y="2860074"/>
                </a:lnTo>
                <a:lnTo>
                  <a:pt x="0" y="286007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2255701" y="4943470"/>
            <a:ext cx="952509" cy="9525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4182"/>
            </a:solidFill>
          </p:spPr>
        </p:sp>
        <p:sp>
          <p:nvSpPr>
            <p:cNvPr id="5" name="TextBox 5"/>
            <p:cNvSpPr txBox="1"/>
            <p:nvPr/>
          </p:nvSpPr>
          <p:spPr>
            <a:xfrm>
              <a:off x="76200" y="161925"/>
              <a:ext cx="660400" cy="574675"/>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1250618" y="2117321"/>
            <a:ext cx="13986148" cy="1166986"/>
          </a:xfrm>
          <a:prstGeom prst="rect">
            <a:avLst/>
          </a:prstGeom>
        </p:spPr>
        <p:txBody>
          <a:bodyPr lIns="0" tIns="0" rIns="0" bIns="0" rtlCol="0" anchor="t">
            <a:spAutoFit/>
          </a:bodyPr>
          <a:lstStyle/>
          <a:p>
            <a:pPr>
              <a:lnSpc>
                <a:spcPts val="9120"/>
              </a:lnSpc>
            </a:pPr>
            <a:r>
              <a:rPr lang="en-US" sz="4000" b="1" dirty="0">
                <a:solidFill>
                  <a:srgbClr val="8A4182"/>
                </a:solidFill>
                <a:latin typeface="Roboto Slab" pitchFamily="2" charset="0"/>
                <a:ea typeface="Roboto Slab" pitchFamily="2" charset="0"/>
              </a:rPr>
              <a:t>BENEFITS OF USING JASMINE</a:t>
            </a:r>
          </a:p>
        </p:txBody>
      </p:sp>
      <p:grpSp>
        <p:nvGrpSpPr>
          <p:cNvPr id="7" name="Group 7"/>
          <p:cNvGrpSpPr/>
          <p:nvPr/>
        </p:nvGrpSpPr>
        <p:grpSpPr>
          <a:xfrm>
            <a:off x="5408676" y="7162312"/>
            <a:ext cx="952509" cy="95250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4182"/>
            </a:solidFill>
          </p:spPr>
        </p:sp>
        <p:sp>
          <p:nvSpPr>
            <p:cNvPr id="9" name="TextBox 9"/>
            <p:cNvSpPr txBox="1"/>
            <p:nvPr/>
          </p:nvSpPr>
          <p:spPr>
            <a:xfrm>
              <a:off x="76200" y="161925"/>
              <a:ext cx="660400" cy="574675"/>
            </a:xfrm>
            <a:prstGeom prst="rect">
              <a:avLst/>
            </a:prstGeom>
          </p:spPr>
          <p:txBody>
            <a:bodyPr lIns="50800" tIns="50800" rIns="50800" bIns="50800" rtlCol="0" anchor="ctr"/>
            <a:lstStyle/>
            <a:p>
              <a:pPr algn="ctr">
                <a:lnSpc>
                  <a:spcPts val="1925"/>
                </a:lnSpc>
              </a:pPr>
              <a:endParaRPr/>
            </a:p>
          </p:txBody>
        </p:sp>
      </p:grpSp>
      <p:grpSp>
        <p:nvGrpSpPr>
          <p:cNvPr id="10" name="Group 10"/>
          <p:cNvGrpSpPr/>
          <p:nvPr/>
        </p:nvGrpSpPr>
        <p:grpSpPr>
          <a:xfrm>
            <a:off x="8667745" y="4943470"/>
            <a:ext cx="952509" cy="95250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4182"/>
            </a:solidFill>
          </p:spPr>
        </p:sp>
        <p:sp>
          <p:nvSpPr>
            <p:cNvPr id="12" name="TextBox 12"/>
            <p:cNvSpPr txBox="1"/>
            <p:nvPr/>
          </p:nvSpPr>
          <p:spPr>
            <a:xfrm>
              <a:off x="76200" y="161925"/>
              <a:ext cx="660400" cy="574675"/>
            </a:xfrm>
            <a:prstGeom prst="rect">
              <a:avLst/>
            </a:prstGeom>
          </p:spPr>
          <p:txBody>
            <a:bodyPr lIns="50800" tIns="50800" rIns="50800" bIns="50800" rtlCol="0" anchor="ctr"/>
            <a:lstStyle/>
            <a:p>
              <a:pPr algn="ctr">
                <a:lnSpc>
                  <a:spcPts val="1925"/>
                </a:lnSpc>
              </a:pPr>
              <a:endParaRPr/>
            </a:p>
          </p:txBody>
        </p:sp>
      </p:grpSp>
      <p:grpSp>
        <p:nvGrpSpPr>
          <p:cNvPr id="13" name="Group 13"/>
          <p:cNvGrpSpPr/>
          <p:nvPr/>
        </p:nvGrpSpPr>
        <p:grpSpPr>
          <a:xfrm>
            <a:off x="11987030" y="7162312"/>
            <a:ext cx="952509" cy="95250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4182"/>
            </a:solidFill>
          </p:spPr>
        </p:sp>
        <p:sp>
          <p:nvSpPr>
            <p:cNvPr id="15" name="TextBox 15"/>
            <p:cNvSpPr txBox="1"/>
            <p:nvPr/>
          </p:nvSpPr>
          <p:spPr>
            <a:xfrm>
              <a:off x="76200" y="161925"/>
              <a:ext cx="660400" cy="574675"/>
            </a:xfrm>
            <a:prstGeom prst="rect">
              <a:avLst/>
            </a:prstGeom>
          </p:spPr>
          <p:txBody>
            <a:bodyPr lIns="50800" tIns="50800" rIns="50800" bIns="50800" rtlCol="0" anchor="ctr"/>
            <a:lstStyle/>
            <a:p>
              <a:pPr algn="ctr">
                <a:lnSpc>
                  <a:spcPts val="1925"/>
                </a:lnSpc>
              </a:pPr>
              <a:endParaRPr/>
            </a:p>
          </p:txBody>
        </p:sp>
      </p:grpSp>
      <p:grpSp>
        <p:nvGrpSpPr>
          <p:cNvPr id="16" name="Group 16"/>
          <p:cNvGrpSpPr/>
          <p:nvPr/>
        </p:nvGrpSpPr>
        <p:grpSpPr>
          <a:xfrm>
            <a:off x="15127415" y="4943470"/>
            <a:ext cx="952509" cy="95250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4182"/>
            </a:solidFill>
          </p:spPr>
        </p:sp>
        <p:sp>
          <p:nvSpPr>
            <p:cNvPr id="18" name="TextBox 18"/>
            <p:cNvSpPr txBox="1"/>
            <p:nvPr/>
          </p:nvSpPr>
          <p:spPr>
            <a:xfrm>
              <a:off x="76200" y="161925"/>
              <a:ext cx="660400" cy="574675"/>
            </a:xfrm>
            <a:prstGeom prst="rect">
              <a:avLst/>
            </a:prstGeom>
          </p:spPr>
          <p:txBody>
            <a:bodyPr lIns="50800" tIns="50800" rIns="50800" bIns="50800" rtlCol="0" anchor="ctr"/>
            <a:lstStyle/>
            <a:p>
              <a:pPr algn="ctr">
                <a:lnSpc>
                  <a:spcPts val="1925"/>
                </a:lnSpc>
              </a:pPr>
              <a:endParaRPr/>
            </a:p>
          </p:txBody>
        </p:sp>
      </p:grpSp>
      <p:sp>
        <p:nvSpPr>
          <p:cNvPr id="19" name="AutoShape 19"/>
          <p:cNvSpPr/>
          <p:nvPr/>
        </p:nvSpPr>
        <p:spPr>
          <a:xfrm>
            <a:off x="2731956" y="5639377"/>
            <a:ext cx="0" cy="1167915"/>
          </a:xfrm>
          <a:prstGeom prst="line">
            <a:avLst/>
          </a:prstGeom>
          <a:ln w="28575" cap="rnd">
            <a:solidFill>
              <a:srgbClr val="AB9EE2"/>
            </a:solidFill>
            <a:prstDash val="solid"/>
            <a:headEnd type="none" w="sm" len="sm"/>
            <a:tailEnd type="triangle" w="lg" len="med"/>
          </a:ln>
        </p:spPr>
      </p:sp>
      <p:sp>
        <p:nvSpPr>
          <p:cNvPr id="20" name="AutoShape 20"/>
          <p:cNvSpPr/>
          <p:nvPr/>
        </p:nvSpPr>
        <p:spPr>
          <a:xfrm>
            <a:off x="9158288" y="5639377"/>
            <a:ext cx="0" cy="1167915"/>
          </a:xfrm>
          <a:prstGeom prst="line">
            <a:avLst/>
          </a:prstGeom>
          <a:ln w="28575" cap="rnd">
            <a:solidFill>
              <a:srgbClr val="AB9EE2"/>
            </a:solidFill>
            <a:prstDash val="solid"/>
            <a:headEnd type="none" w="sm" len="sm"/>
            <a:tailEnd type="triangle" w="lg" len="med"/>
          </a:ln>
        </p:spPr>
      </p:sp>
      <p:sp>
        <p:nvSpPr>
          <p:cNvPr id="21" name="AutoShape 21"/>
          <p:cNvSpPr/>
          <p:nvPr/>
        </p:nvSpPr>
        <p:spPr>
          <a:xfrm>
            <a:off x="15617957" y="5639377"/>
            <a:ext cx="0" cy="1167915"/>
          </a:xfrm>
          <a:prstGeom prst="line">
            <a:avLst/>
          </a:prstGeom>
          <a:ln w="28575" cap="rnd">
            <a:solidFill>
              <a:srgbClr val="AB9EE2"/>
            </a:solidFill>
            <a:prstDash val="solid"/>
            <a:headEnd type="none" w="sm" len="sm"/>
            <a:tailEnd type="triangle" w="lg" len="med"/>
          </a:ln>
        </p:spPr>
      </p:sp>
      <p:sp>
        <p:nvSpPr>
          <p:cNvPr id="22" name="AutoShape 22"/>
          <p:cNvSpPr/>
          <p:nvPr/>
        </p:nvSpPr>
        <p:spPr>
          <a:xfrm flipV="1">
            <a:off x="12463285" y="6223335"/>
            <a:ext cx="0" cy="1167915"/>
          </a:xfrm>
          <a:prstGeom prst="line">
            <a:avLst/>
          </a:prstGeom>
          <a:ln w="28575" cap="rnd">
            <a:solidFill>
              <a:srgbClr val="AB9EE2"/>
            </a:solidFill>
            <a:prstDash val="solid"/>
            <a:headEnd type="none" w="sm" len="sm"/>
            <a:tailEnd type="triangle" w="lg" len="med"/>
          </a:ln>
        </p:spPr>
      </p:sp>
      <p:sp>
        <p:nvSpPr>
          <p:cNvPr id="23" name="AutoShape 23"/>
          <p:cNvSpPr/>
          <p:nvPr/>
        </p:nvSpPr>
        <p:spPr>
          <a:xfrm flipV="1">
            <a:off x="5884930" y="6223335"/>
            <a:ext cx="0" cy="1167915"/>
          </a:xfrm>
          <a:prstGeom prst="line">
            <a:avLst/>
          </a:prstGeom>
          <a:ln w="28575" cap="rnd">
            <a:solidFill>
              <a:srgbClr val="AB9EE2"/>
            </a:solidFill>
            <a:prstDash val="solid"/>
            <a:headEnd type="none" w="sm" len="sm"/>
            <a:tailEnd type="triangle" w="lg" len="med"/>
          </a:ln>
        </p:spPr>
      </p:sp>
      <p:sp>
        <p:nvSpPr>
          <p:cNvPr id="24" name="TextBox 24"/>
          <p:cNvSpPr txBox="1"/>
          <p:nvPr/>
        </p:nvSpPr>
        <p:spPr>
          <a:xfrm>
            <a:off x="1203500" y="6950088"/>
            <a:ext cx="3075961" cy="1000274"/>
          </a:xfrm>
          <a:prstGeom prst="rect">
            <a:avLst/>
          </a:prstGeom>
        </p:spPr>
        <p:txBody>
          <a:bodyPr lIns="0" tIns="0" rIns="0" bIns="0" rtlCol="0" anchor="t">
            <a:spAutoFit/>
          </a:bodyPr>
          <a:lstStyle/>
          <a:p>
            <a:pPr algn="ctr">
              <a:lnSpc>
                <a:spcPts val="3920"/>
              </a:lnSpc>
            </a:pPr>
            <a:r>
              <a:rPr lang="en-US" sz="3200" dirty="0">
                <a:solidFill>
                  <a:srgbClr val="000000"/>
                </a:solidFill>
                <a:latin typeface="+mj-lt"/>
              </a:rPr>
              <a:t>Readable And </a:t>
            </a:r>
          </a:p>
          <a:p>
            <a:pPr algn="ctr">
              <a:lnSpc>
                <a:spcPts val="3920"/>
              </a:lnSpc>
            </a:pPr>
            <a:r>
              <a:rPr lang="en-US" sz="3200" dirty="0">
                <a:solidFill>
                  <a:srgbClr val="000000"/>
                </a:solidFill>
                <a:latin typeface="+mj-lt"/>
              </a:rPr>
              <a:t>Expressive Syntax</a:t>
            </a:r>
          </a:p>
        </p:txBody>
      </p:sp>
      <p:sp>
        <p:nvSpPr>
          <p:cNvPr id="25" name="TextBox 25"/>
          <p:cNvSpPr txBox="1"/>
          <p:nvPr/>
        </p:nvSpPr>
        <p:spPr>
          <a:xfrm>
            <a:off x="4551125" y="4886320"/>
            <a:ext cx="2773705" cy="1000274"/>
          </a:xfrm>
          <a:prstGeom prst="rect">
            <a:avLst/>
          </a:prstGeom>
        </p:spPr>
        <p:txBody>
          <a:bodyPr lIns="0" tIns="0" rIns="0" bIns="0" rtlCol="0" anchor="t">
            <a:spAutoFit/>
          </a:bodyPr>
          <a:lstStyle/>
          <a:p>
            <a:pPr algn="ctr">
              <a:lnSpc>
                <a:spcPts val="3920"/>
              </a:lnSpc>
            </a:pPr>
            <a:r>
              <a:rPr lang="en-US" sz="3200" dirty="0">
                <a:solidFill>
                  <a:srgbClr val="000000"/>
                </a:solidFill>
                <a:latin typeface="+mj-lt"/>
              </a:rPr>
              <a:t>Comprehensive </a:t>
            </a:r>
          </a:p>
          <a:p>
            <a:pPr algn="ctr">
              <a:lnSpc>
                <a:spcPts val="3920"/>
              </a:lnSpc>
            </a:pPr>
            <a:r>
              <a:rPr lang="en-US" sz="3200" dirty="0">
                <a:solidFill>
                  <a:srgbClr val="000000"/>
                </a:solidFill>
                <a:latin typeface="+mj-lt"/>
              </a:rPr>
              <a:t>Feature Set</a:t>
            </a:r>
          </a:p>
        </p:txBody>
      </p:sp>
      <p:sp>
        <p:nvSpPr>
          <p:cNvPr id="26" name="TextBox 26"/>
          <p:cNvSpPr txBox="1"/>
          <p:nvPr/>
        </p:nvSpPr>
        <p:spPr>
          <a:xfrm>
            <a:off x="7421679" y="7121695"/>
            <a:ext cx="3504857" cy="1000274"/>
          </a:xfrm>
          <a:prstGeom prst="rect">
            <a:avLst/>
          </a:prstGeom>
        </p:spPr>
        <p:txBody>
          <a:bodyPr lIns="0" tIns="0" rIns="0" bIns="0" rtlCol="0" anchor="t">
            <a:spAutoFit/>
          </a:bodyPr>
          <a:lstStyle/>
          <a:p>
            <a:pPr algn="ctr">
              <a:lnSpc>
                <a:spcPts val="3920"/>
              </a:lnSpc>
            </a:pPr>
            <a:r>
              <a:rPr lang="en-US" sz="3200" dirty="0">
                <a:solidFill>
                  <a:srgbClr val="000000"/>
                </a:solidFill>
                <a:latin typeface="+mj-lt"/>
              </a:rPr>
              <a:t>Independence From </a:t>
            </a:r>
          </a:p>
          <a:p>
            <a:pPr algn="ctr">
              <a:lnSpc>
                <a:spcPts val="3920"/>
              </a:lnSpc>
            </a:pPr>
            <a:r>
              <a:rPr lang="en-US" sz="3200" dirty="0">
                <a:solidFill>
                  <a:srgbClr val="000000"/>
                </a:solidFill>
                <a:latin typeface="+mj-lt"/>
              </a:rPr>
              <a:t>Other Framework</a:t>
            </a:r>
          </a:p>
        </p:txBody>
      </p:sp>
      <p:sp>
        <p:nvSpPr>
          <p:cNvPr id="27" name="TextBox 27"/>
          <p:cNvSpPr txBox="1"/>
          <p:nvPr/>
        </p:nvSpPr>
        <p:spPr>
          <a:xfrm>
            <a:off x="10366098" y="4567588"/>
            <a:ext cx="4015473" cy="2000548"/>
          </a:xfrm>
          <a:prstGeom prst="rect">
            <a:avLst/>
          </a:prstGeom>
        </p:spPr>
        <p:txBody>
          <a:bodyPr lIns="0" tIns="0" rIns="0" bIns="0" rtlCol="0" anchor="t">
            <a:spAutoFit/>
          </a:bodyPr>
          <a:lstStyle/>
          <a:p>
            <a:pPr algn="ctr">
              <a:lnSpc>
                <a:spcPts val="3920"/>
              </a:lnSpc>
            </a:pPr>
            <a:r>
              <a:rPr lang="en-US" sz="3200" dirty="0">
                <a:solidFill>
                  <a:srgbClr val="000000"/>
                </a:solidFill>
                <a:latin typeface="+mj-lt"/>
              </a:rPr>
              <a:t>Strong Documentation </a:t>
            </a:r>
          </a:p>
          <a:p>
            <a:pPr algn="ctr">
              <a:lnSpc>
                <a:spcPts val="3920"/>
              </a:lnSpc>
            </a:pPr>
            <a:r>
              <a:rPr lang="en-US" sz="3200" dirty="0">
                <a:solidFill>
                  <a:srgbClr val="000000"/>
                </a:solidFill>
                <a:latin typeface="+mj-lt"/>
              </a:rPr>
              <a:t>And Integration </a:t>
            </a:r>
          </a:p>
          <a:p>
            <a:pPr algn="ctr">
              <a:lnSpc>
                <a:spcPts val="3920"/>
              </a:lnSpc>
            </a:pPr>
            <a:r>
              <a:rPr lang="en-US" sz="3200" dirty="0">
                <a:solidFill>
                  <a:srgbClr val="000000"/>
                </a:solidFill>
                <a:latin typeface="+mj-lt"/>
              </a:rPr>
              <a:t>With Other Tools</a:t>
            </a:r>
          </a:p>
          <a:p>
            <a:pPr algn="ctr">
              <a:lnSpc>
                <a:spcPts val="3920"/>
              </a:lnSpc>
            </a:pPr>
            <a:endParaRPr lang="en-US" sz="2800" dirty="0">
              <a:solidFill>
                <a:srgbClr val="000000"/>
              </a:solidFill>
              <a:latin typeface="Canva Sans Bold"/>
            </a:endParaRPr>
          </a:p>
        </p:txBody>
      </p:sp>
      <p:sp>
        <p:nvSpPr>
          <p:cNvPr id="28" name="TextBox 28"/>
          <p:cNvSpPr txBox="1"/>
          <p:nvPr/>
        </p:nvSpPr>
        <p:spPr>
          <a:xfrm>
            <a:off x="14224197" y="7121695"/>
            <a:ext cx="3061890" cy="1000274"/>
          </a:xfrm>
          <a:prstGeom prst="rect">
            <a:avLst/>
          </a:prstGeom>
        </p:spPr>
        <p:txBody>
          <a:bodyPr lIns="0" tIns="0" rIns="0" bIns="0" rtlCol="0" anchor="t">
            <a:spAutoFit/>
          </a:bodyPr>
          <a:lstStyle/>
          <a:p>
            <a:pPr algn="ctr">
              <a:lnSpc>
                <a:spcPts val="3920"/>
              </a:lnSpc>
            </a:pPr>
            <a:r>
              <a:rPr lang="en-US" sz="3200" dirty="0">
                <a:solidFill>
                  <a:srgbClr val="000000"/>
                </a:solidFill>
                <a:latin typeface="+mj-lt"/>
              </a:rPr>
              <a:t>Encourages Good </a:t>
            </a:r>
          </a:p>
          <a:p>
            <a:pPr algn="ctr">
              <a:lnSpc>
                <a:spcPts val="3920"/>
              </a:lnSpc>
            </a:pPr>
            <a:r>
              <a:rPr lang="en-US" sz="3200" dirty="0">
                <a:solidFill>
                  <a:srgbClr val="000000"/>
                </a:solidFill>
                <a:latin typeface="+mj-lt"/>
              </a:rPr>
              <a:t>Testing Practices</a:t>
            </a:r>
          </a:p>
        </p:txBody>
      </p:sp>
      <p:sp>
        <p:nvSpPr>
          <p:cNvPr id="29" name="Freeform 29"/>
          <p:cNvSpPr/>
          <p:nvPr/>
        </p:nvSpPr>
        <p:spPr>
          <a:xfrm rot="3275766">
            <a:off x="-2267675" y="-1705675"/>
            <a:ext cx="4535351" cy="4114800"/>
          </a:xfrm>
          <a:custGeom>
            <a:avLst/>
            <a:gdLst/>
            <a:ahLst/>
            <a:cxnLst/>
            <a:rect l="l" t="t" r="r" b="b"/>
            <a:pathLst>
              <a:path w="4535351" h="4114800">
                <a:moveTo>
                  <a:pt x="0" y="0"/>
                </a:moveTo>
                <a:lnTo>
                  <a:pt x="4535350" y="0"/>
                </a:lnTo>
                <a:lnTo>
                  <a:pt x="4535350"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0" name="Freeform 30"/>
          <p:cNvSpPr/>
          <p:nvPr/>
        </p:nvSpPr>
        <p:spPr>
          <a:xfrm rot="3275766">
            <a:off x="16020325" y="-1440088"/>
            <a:ext cx="4535351" cy="4114800"/>
          </a:xfrm>
          <a:custGeom>
            <a:avLst/>
            <a:gdLst/>
            <a:ahLst/>
            <a:cxnLst/>
            <a:rect l="l" t="t" r="r" b="b"/>
            <a:pathLst>
              <a:path w="4535351" h="4114800">
                <a:moveTo>
                  <a:pt x="0" y="0"/>
                </a:moveTo>
                <a:lnTo>
                  <a:pt x="4535350" y="0"/>
                </a:lnTo>
                <a:lnTo>
                  <a:pt x="4535350"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2" name="Slide Number Placeholder 31"/>
          <p:cNvSpPr>
            <a:spLocks noGrp="1"/>
          </p:cNvSpPr>
          <p:nvPr>
            <p:ph type="sldNum" sz="quarter" idx="12"/>
          </p:nvPr>
        </p:nvSpPr>
        <p:spPr/>
        <p:txBody>
          <a:bodyPr/>
          <a:lstStyle/>
          <a:p>
            <a:fld id="{B6F15528-21DE-4FAA-801E-634DDDAF4B2B}" type="slidenum">
              <a:rPr lang="en-US" smtClean="0"/>
              <a:pPr/>
              <a:t>7</a:t>
            </a:fld>
            <a:endParaRPr lang="en-US"/>
          </a:p>
        </p:txBody>
      </p:sp>
      <p:sp>
        <p:nvSpPr>
          <p:cNvPr id="33" name="Footer Placeholder 7"/>
          <p:cNvSpPr>
            <a:spLocks noGrp="1"/>
          </p:cNvSpPr>
          <p:nvPr>
            <p:ph type="ftr" sz="quarter" idx="11"/>
          </p:nvPr>
        </p:nvSpPr>
        <p:spPr>
          <a:xfrm>
            <a:off x="6796088" y="9494838"/>
            <a:ext cx="2895600" cy="365125"/>
          </a:xfrm>
        </p:spPr>
        <p:txBody>
          <a:bodyPr/>
          <a:lstStyle/>
          <a:p>
            <a:r>
              <a:rPr lang="en-US" sz="2400" b="1" dirty="0">
                <a:solidFill>
                  <a:schemeClr val="tx1"/>
                </a:solidFill>
              </a:rPr>
              <a:t>6</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40716" y="2840624"/>
            <a:ext cx="14579689" cy="6686446"/>
          </a:xfrm>
          <a:prstGeom prst="rect">
            <a:avLst/>
          </a:prstGeom>
        </p:spPr>
        <p:txBody>
          <a:bodyPr lIns="0" tIns="0" rIns="0" bIns="0" rtlCol="0" anchor="t">
            <a:spAutoFit/>
          </a:bodyPr>
          <a:lstStyle/>
          <a:p>
            <a:pPr marL="342900" indent="-342900">
              <a:buFont typeface="Wingdings" panose="05000000000000000000" pitchFamily="2" charset="2"/>
              <a:buChar char="Ø"/>
            </a:pPr>
            <a:r>
              <a:rPr lang="en-US" sz="2800" b="1" dirty="0"/>
              <a:t>Jasmine Standalone Version:</a:t>
            </a:r>
          </a:p>
          <a:p>
            <a:r>
              <a:rPr lang="en-US" sz="2800" dirty="0"/>
              <a:t> Ideal for quick setup and browser-based testing without dependencies.</a:t>
            </a:r>
          </a:p>
          <a:p>
            <a:pPr marL="342900" indent="-342900">
              <a:buFont typeface="Wingdings" panose="05000000000000000000" pitchFamily="2" charset="2"/>
              <a:buChar char="Ø"/>
            </a:pPr>
            <a:r>
              <a:rPr lang="en-US" sz="2800" b="1" dirty="0"/>
              <a:t>Jasmine Core (jasmine-core): </a:t>
            </a:r>
          </a:p>
          <a:p>
            <a:r>
              <a:rPr lang="en-US" sz="2800" dirty="0"/>
              <a:t>Provides essential libraries for custom integrations.</a:t>
            </a:r>
          </a:p>
          <a:p>
            <a:pPr marL="342900" indent="-342900">
              <a:buFont typeface="Wingdings" panose="05000000000000000000" pitchFamily="2" charset="2"/>
              <a:buChar char="Ø"/>
            </a:pPr>
            <a:r>
              <a:rPr lang="en-US" sz="2800" b="1" dirty="0"/>
              <a:t>Jasmine Node Version:</a:t>
            </a:r>
          </a:p>
          <a:p>
            <a:r>
              <a:rPr lang="en-US" sz="2800" dirty="0"/>
              <a:t>Designed for server-side testing in Node.js environments.</a:t>
            </a:r>
          </a:p>
          <a:p>
            <a:pPr marL="342900" indent="-342900">
              <a:buFont typeface="Wingdings" panose="05000000000000000000" pitchFamily="2" charset="2"/>
              <a:buChar char="Ø"/>
            </a:pPr>
            <a:r>
              <a:rPr lang="en-US" sz="2800" b="1" dirty="0"/>
              <a:t>Jasmine Browser Runner:</a:t>
            </a:r>
          </a:p>
          <a:p>
            <a:r>
              <a:rPr lang="en-US" sz="2800" dirty="0"/>
              <a:t>Facilitates running tests in actual browser environments.</a:t>
            </a:r>
          </a:p>
          <a:p>
            <a:pPr marL="342900" indent="-342900">
              <a:buFont typeface="Wingdings" panose="05000000000000000000" pitchFamily="2" charset="2"/>
              <a:buChar char="Ø"/>
            </a:pPr>
            <a:r>
              <a:rPr lang="en-US" sz="2800" b="1" dirty="0"/>
              <a:t>Jasmine Karma: </a:t>
            </a:r>
          </a:p>
          <a:p>
            <a:r>
              <a:rPr lang="en-US" sz="2800" dirty="0"/>
              <a:t> Enables running tests across multiple browsers with continuous integration.</a:t>
            </a:r>
          </a:p>
          <a:p>
            <a:pPr marL="342900" indent="-342900">
              <a:buFont typeface="Wingdings" panose="05000000000000000000" pitchFamily="2" charset="2"/>
              <a:buChar char="Ø"/>
            </a:pPr>
            <a:r>
              <a:rPr lang="en-US" sz="2800" b="1" dirty="0"/>
              <a:t>Jasmine Jest:</a:t>
            </a:r>
          </a:p>
          <a:p>
            <a:r>
              <a:rPr lang="en-US" sz="2800" dirty="0"/>
              <a:t>Extends Jasmine for broader features and easier configuration.</a:t>
            </a:r>
          </a:p>
          <a:p>
            <a:pPr marL="342900" indent="-342900">
              <a:buFont typeface="Wingdings" panose="05000000000000000000" pitchFamily="2" charset="2"/>
              <a:buChar char="Ø"/>
            </a:pPr>
            <a:r>
              <a:rPr lang="en-US" sz="2800" b="1" dirty="0"/>
              <a:t>Jasmine Enzyme: </a:t>
            </a:r>
          </a:p>
          <a:p>
            <a:r>
              <a:rPr lang="en-US" sz="2800" dirty="0"/>
              <a:t>Specialized for testing React components alongside Jasmine.</a:t>
            </a:r>
          </a:p>
          <a:p>
            <a:pPr algn="just">
              <a:lnSpc>
                <a:spcPts val="5086"/>
              </a:lnSpc>
            </a:pPr>
            <a:endParaRPr lang="en-US" sz="2800" dirty="0">
              <a:latin typeface="Calibri (MS)"/>
            </a:endParaRPr>
          </a:p>
        </p:txBody>
      </p:sp>
      <p:sp>
        <p:nvSpPr>
          <p:cNvPr id="3" name="Freeform 3"/>
          <p:cNvSpPr/>
          <p:nvPr/>
        </p:nvSpPr>
        <p:spPr>
          <a:xfrm>
            <a:off x="14369445" y="7040485"/>
            <a:ext cx="5274974" cy="5239808"/>
          </a:xfrm>
          <a:custGeom>
            <a:avLst/>
            <a:gdLst/>
            <a:ahLst/>
            <a:cxnLst/>
            <a:rect l="l" t="t" r="r" b="b"/>
            <a:pathLst>
              <a:path w="5274974" h="5239808">
                <a:moveTo>
                  <a:pt x="0" y="0"/>
                </a:moveTo>
                <a:lnTo>
                  <a:pt x="5274975" y="0"/>
                </a:lnTo>
                <a:lnTo>
                  <a:pt x="5274975" y="5239808"/>
                </a:lnTo>
                <a:lnTo>
                  <a:pt x="0" y="5239808"/>
                </a:lnTo>
                <a:lnTo>
                  <a:pt x="0" y="0"/>
                </a:lnTo>
                <a:close/>
              </a:path>
            </a:pathLst>
          </a:custGeom>
          <a:blipFill>
            <a:blip r:embed="rId2"/>
            <a:stretch>
              <a:fillRect/>
            </a:stretch>
          </a:blipFill>
        </p:spPr>
      </p:sp>
      <p:sp>
        <p:nvSpPr>
          <p:cNvPr id="4" name="Freeform 4"/>
          <p:cNvSpPr/>
          <p:nvPr/>
        </p:nvSpPr>
        <p:spPr>
          <a:xfrm>
            <a:off x="-2637487" y="-2399184"/>
            <a:ext cx="5274974" cy="5239808"/>
          </a:xfrm>
          <a:custGeom>
            <a:avLst/>
            <a:gdLst/>
            <a:ahLst/>
            <a:cxnLst/>
            <a:rect l="l" t="t" r="r" b="b"/>
            <a:pathLst>
              <a:path w="5274974" h="5239808">
                <a:moveTo>
                  <a:pt x="0" y="0"/>
                </a:moveTo>
                <a:lnTo>
                  <a:pt x="5274974" y="0"/>
                </a:lnTo>
                <a:lnTo>
                  <a:pt x="5274974" y="5239808"/>
                </a:lnTo>
                <a:lnTo>
                  <a:pt x="0" y="5239808"/>
                </a:lnTo>
                <a:lnTo>
                  <a:pt x="0" y="0"/>
                </a:lnTo>
                <a:close/>
              </a:path>
            </a:pathLst>
          </a:custGeom>
          <a:blipFill>
            <a:blip r:embed="rId2"/>
            <a:stretch>
              <a:fillRect/>
            </a:stretch>
          </a:blipFill>
        </p:spPr>
      </p:sp>
      <p:sp>
        <p:nvSpPr>
          <p:cNvPr id="5" name="TextBox 5"/>
          <p:cNvSpPr txBox="1"/>
          <p:nvPr/>
        </p:nvSpPr>
        <p:spPr>
          <a:xfrm>
            <a:off x="2340716" y="1485900"/>
            <a:ext cx="13986148" cy="1001749"/>
          </a:xfrm>
          <a:prstGeom prst="rect">
            <a:avLst/>
          </a:prstGeom>
        </p:spPr>
        <p:txBody>
          <a:bodyPr lIns="0" tIns="0" rIns="0" bIns="0" rtlCol="0" anchor="t">
            <a:spAutoFit/>
          </a:bodyPr>
          <a:lstStyle/>
          <a:p>
            <a:pPr>
              <a:lnSpc>
                <a:spcPts val="9120"/>
              </a:lnSpc>
            </a:pPr>
            <a:r>
              <a:rPr lang="en-US" sz="4000" b="1" dirty="0">
                <a:solidFill>
                  <a:srgbClr val="8A4182"/>
                </a:solidFill>
                <a:latin typeface="Roboto Slab" pitchFamily="2" charset="0"/>
                <a:ea typeface="Roboto Slab" pitchFamily="2" charset="0"/>
              </a:rPr>
              <a:t>VERSIONS OF JASMINE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a:p>
        </p:txBody>
      </p:sp>
      <p:sp>
        <p:nvSpPr>
          <p:cNvPr id="8" name="Footer Placeholder 7"/>
          <p:cNvSpPr>
            <a:spLocks noGrp="1"/>
          </p:cNvSpPr>
          <p:nvPr>
            <p:ph type="ftr" sz="quarter" idx="11"/>
          </p:nvPr>
        </p:nvSpPr>
        <p:spPr>
          <a:xfrm>
            <a:off x="7239000" y="9344025"/>
            <a:ext cx="2895600" cy="365125"/>
          </a:xfrm>
        </p:spPr>
        <p:txBody>
          <a:bodyPr/>
          <a:lstStyle/>
          <a:p>
            <a:r>
              <a:rPr lang="en-US" sz="2400" b="1" dirty="0" smtClean="0">
                <a:solidFill>
                  <a:schemeClr val="tx1"/>
                </a:solidFill>
              </a:rPr>
              <a:t>7</a:t>
            </a:r>
            <a:endParaRPr lang="en-US" sz="2400" b="1" dirty="0">
              <a:solidFill>
                <a:schemeClr val="tx1"/>
              </a:solidFill>
            </a:endParaRPr>
          </a:p>
        </p:txBody>
      </p:sp>
    </p:spTree>
    <p:extLst>
      <p:ext uri="{BB962C8B-B14F-4D97-AF65-F5344CB8AC3E}">
        <p14:creationId xmlns:p14="http://schemas.microsoft.com/office/powerpoint/2010/main" val="5222964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417572">
            <a:off x="9509340" y="1793130"/>
            <a:ext cx="8673913" cy="7064793"/>
          </a:xfrm>
          <a:custGeom>
            <a:avLst/>
            <a:gdLst/>
            <a:ahLst/>
            <a:cxnLst/>
            <a:rect l="l" t="t" r="r" b="b"/>
            <a:pathLst>
              <a:path w="8261277" h="6729186">
                <a:moveTo>
                  <a:pt x="0" y="0"/>
                </a:moveTo>
                <a:lnTo>
                  <a:pt x="8261278" y="0"/>
                </a:lnTo>
                <a:lnTo>
                  <a:pt x="8261278" y="6729186"/>
                </a:lnTo>
                <a:lnTo>
                  <a:pt x="0" y="67291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8991600" y="3238500"/>
            <a:ext cx="8775032" cy="4419600"/>
          </a:xfrm>
          <a:custGeom>
            <a:avLst/>
            <a:gdLst/>
            <a:ahLst/>
            <a:cxnLst/>
            <a:rect l="l" t="t" r="r" b="b"/>
            <a:pathLst>
              <a:path w="10315656" h="5148484">
                <a:moveTo>
                  <a:pt x="0" y="0"/>
                </a:moveTo>
                <a:lnTo>
                  <a:pt x="10315655" y="0"/>
                </a:lnTo>
                <a:lnTo>
                  <a:pt x="10315655" y="5148484"/>
                </a:lnTo>
                <a:lnTo>
                  <a:pt x="0" y="5148484"/>
                </a:lnTo>
                <a:lnTo>
                  <a:pt x="0" y="0"/>
                </a:lnTo>
                <a:close/>
              </a:path>
            </a:pathLst>
          </a:custGeom>
          <a:blipFill>
            <a:blip r:embed="rId4"/>
            <a:stretch>
              <a:fillRect/>
            </a:stretch>
          </a:blipFill>
        </p:spPr>
      </p:sp>
      <p:sp>
        <p:nvSpPr>
          <p:cNvPr id="4" name="TextBox 4"/>
          <p:cNvSpPr txBox="1"/>
          <p:nvPr/>
        </p:nvSpPr>
        <p:spPr>
          <a:xfrm>
            <a:off x="1524000" y="1582408"/>
            <a:ext cx="13986148" cy="703591"/>
          </a:xfrm>
          <a:prstGeom prst="rect">
            <a:avLst/>
          </a:prstGeom>
        </p:spPr>
        <p:txBody>
          <a:bodyPr lIns="0" tIns="0" rIns="0" bIns="0" rtlCol="0" anchor="t">
            <a:spAutoFit/>
          </a:bodyPr>
          <a:lstStyle/>
          <a:p>
            <a:pPr>
              <a:lnSpc>
                <a:spcPts val="6048"/>
              </a:lnSpc>
            </a:pPr>
            <a:r>
              <a:rPr lang="en-US" sz="4000" b="1" dirty="0">
                <a:solidFill>
                  <a:srgbClr val="8A4182"/>
                </a:solidFill>
                <a:latin typeface="Roboto Slab" pitchFamily="2" charset="0"/>
                <a:ea typeface="Roboto Slab" pitchFamily="2" charset="0"/>
              </a:rPr>
              <a:t>TOOLS OTHER THEN JASMINE</a:t>
            </a:r>
          </a:p>
        </p:txBody>
      </p:sp>
      <p:sp>
        <p:nvSpPr>
          <p:cNvPr id="5" name="TextBox 5"/>
          <p:cNvSpPr txBox="1"/>
          <p:nvPr/>
        </p:nvSpPr>
        <p:spPr>
          <a:xfrm>
            <a:off x="1524000" y="2534908"/>
            <a:ext cx="4855716" cy="3898503"/>
          </a:xfrm>
          <a:prstGeom prst="rect">
            <a:avLst/>
          </a:prstGeom>
        </p:spPr>
        <p:txBody>
          <a:bodyPr wrap="square" lIns="0" tIns="0" rIns="0" bIns="0" rtlCol="0" anchor="t">
            <a:spAutoFit/>
          </a:bodyPr>
          <a:lstStyle/>
          <a:p>
            <a:pPr marL="748666" lvl="1" indent="-457200" algn="just">
              <a:lnSpc>
                <a:spcPts val="3780"/>
              </a:lnSpc>
              <a:buFont typeface="Wingdings" panose="05000000000000000000" pitchFamily="2" charset="2"/>
              <a:buChar char="Ø"/>
            </a:pPr>
            <a:r>
              <a:rPr lang="en-US" sz="2800" dirty="0">
                <a:solidFill>
                  <a:srgbClr val="000000"/>
                </a:solidFill>
              </a:rPr>
              <a:t>Mocha</a:t>
            </a:r>
          </a:p>
          <a:p>
            <a:pPr marL="748666" lvl="1" indent="-457200" algn="just">
              <a:lnSpc>
                <a:spcPts val="3780"/>
              </a:lnSpc>
              <a:buFont typeface="Wingdings" panose="05000000000000000000" pitchFamily="2" charset="2"/>
              <a:buChar char="Ø"/>
            </a:pPr>
            <a:r>
              <a:rPr lang="en-US" sz="2800" dirty="0">
                <a:solidFill>
                  <a:srgbClr val="000000"/>
                </a:solidFill>
              </a:rPr>
              <a:t>Jest</a:t>
            </a:r>
          </a:p>
          <a:p>
            <a:pPr marL="748666" lvl="1" indent="-457200" algn="just">
              <a:lnSpc>
                <a:spcPts val="3780"/>
              </a:lnSpc>
              <a:buFont typeface="Wingdings" panose="05000000000000000000" pitchFamily="2" charset="2"/>
              <a:buChar char="Ø"/>
            </a:pPr>
            <a:r>
              <a:rPr lang="en-US" sz="2800" dirty="0">
                <a:solidFill>
                  <a:srgbClr val="000000"/>
                </a:solidFill>
              </a:rPr>
              <a:t>QUnit</a:t>
            </a:r>
          </a:p>
          <a:p>
            <a:pPr marL="748666" lvl="1" indent="-457200" algn="just">
              <a:lnSpc>
                <a:spcPts val="3780"/>
              </a:lnSpc>
              <a:buFont typeface="Wingdings" panose="05000000000000000000" pitchFamily="2" charset="2"/>
              <a:buChar char="Ø"/>
            </a:pPr>
            <a:r>
              <a:rPr lang="en-US" sz="2800" dirty="0">
                <a:solidFill>
                  <a:srgbClr val="000000"/>
                </a:solidFill>
              </a:rPr>
              <a:t>AVA </a:t>
            </a:r>
          </a:p>
          <a:p>
            <a:pPr marL="748666" lvl="1" indent="-457200" algn="just">
              <a:lnSpc>
                <a:spcPts val="3780"/>
              </a:lnSpc>
              <a:buFont typeface="Wingdings" panose="05000000000000000000" pitchFamily="2" charset="2"/>
              <a:buChar char="Ø"/>
            </a:pPr>
            <a:r>
              <a:rPr lang="en-US" sz="2800" dirty="0">
                <a:solidFill>
                  <a:srgbClr val="000000"/>
                </a:solidFill>
              </a:rPr>
              <a:t>Cypress</a:t>
            </a:r>
          </a:p>
          <a:p>
            <a:pPr marL="748666" lvl="1" indent="-457200" algn="just">
              <a:lnSpc>
                <a:spcPts val="3780"/>
              </a:lnSpc>
              <a:buFont typeface="Wingdings" panose="05000000000000000000" pitchFamily="2" charset="2"/>
              <a:buChar char="Ø"/>
            </a:pPr>
            <a:r>
              <a:rPr lang="en-US" sz="2800" dirty="0">
                <a:solidFill>
                  <a:srgbClr val="000000"/>
                </a:solidFill>
              </a:rPr>
              <a:t>Jasmine-Node</a:t>
            </a:r>
          </a:p>
          <a:p>
            <a:pPr marL="748666" lvl="1" indent="-457200" algn="just">
              <a:lnSpc>
                <a:spcPts val="3780"/>
              </a:lnSpc>
              <a:buFont typeface="Wingdings" panose="05000000000000000000" pitchFamily="2" charset="2"/>
              <a:buChar char="Ø"/>
            </a:pPr>
            <a:r>
              <a:rPr lang="en-US" sz="2800" dirty="0">
                <a:solidFill>
                  <a:srgbClr val="000000"/>
                </a:solidFill>
              </a:rPr>
              <a:t>Protractor</a:t>
            </a:r>
          </a:p>
          <a:p>
            <a:pPr marL="748666" lvl="1" indent="-457200" algn="just">
              <a:lnSpc>
                <a:spcPts val="3780"/>
              </a:lnSpc>
              <a:buFont typeface="Wingdings" panose="05000000000000000000" pitchFamily="2" charset="2"/>
              <a:buChar char="Ø"/>
            </a:pPr>
            <a:r>
              <a:rPr lang="en-US" sz="2800" dirty="0">
                <a:solidFill>
                  <a:srgbClr val="000000"/>
                </a:solidFill>
              </a:rPr>
              <a:t>Chai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a:p>
        </p:txBody>
      </p:sp>
      <p:sp>
        <p:nvSpPr>
          <p:cNvPr id="8" name="Footer Placeholder 7"/>
          <p:cNvSpPr>
            <a:spLocks noGrp="1"/>
          </p:cNvSpPr>
          <p:nvPr>
            <p:ph type="ftr" sz="quarter" idx="11"/>
          </p:nvPr>
        </p:nvSpPr>
        <p:spPr>
          <a:xfrm>
            <a:off x="7069138" y="9610725"/>
            <a:ext cx="2895600" cy="365125"/>
          </a:xfrm>
        </p:spPr>
        <p:txBody>
          <a:bodyPr/>
          <a:lstStyle/>
          <a:p>
            <a:r>
              <a:rPr lang="en-US" sz="2400" b="1" dirty="0">
                <a:solidFill>
                  <a:schemeClr val="tx1"/>
                </a:solidFill>
              </a:rPr>
              <a:t>8</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2474</TotalTime>
  <Words>1763</Words>
  <Application>Microsoft Office PowerPoint</Application>
  <PresentationFormat>Custom</PresentationFormat>
  <Paragraphs>237</Paragraphs>
  <Slides>27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Roboto Slab</vt:lpstr>
      <vt:lpstr>Arial</vt:lpstr>
      <vt:lpstr>Canva Sans Bold</vt:lpstr>
      <vt:lpstr>Canva Sans</vt:lpstr>
      <vt:lpstr>Wingdings</vt:lpstr>
      <vt:lpstr>Calibri (MS)</vt:lpstr>
      <vt:lpstr>Public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Lilac Illustrated Social Psychology Presentation</dc:title>
  <cp:lastModifiedBy>Areej Zeb</cp:lastModifiedBy>
  <cp:revision>117</cp:revision>
  <dcterms:created xsi:type="dcterms:W3CDTF">2006-08-16T00:00:00Z</dcterms:created>
  <dcterms:modified xsi:type="dcterms:W3CDTF">2024-06-07T12:51:54Z</dcterms:modified>
  <dc:identifier>DAGG5WD6jDY</dc:identifier>
</cp:coreProperties>
</file>